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8" r:id="rId17"/>
    <p:sldId id="277" r:id="rId18"/>
    <p:sldId id="276" r:id="rId19"/>
    <p:sldId id="275" r:id="rId20"/>
    <p:sldId id="274" r:id="rId21"/>
    <p:sldId id="281" r:id="rId22"/>
    <p:sldId id="282" r:id="rId23"/>
    <p:sldId id="283" r:id="rId24"/>
    <p:sldId id="273" r:id="rId25"/>
    <p:sldId id="279" r:id="rId26"/>
    <p:sldId id="280" r:id="rId27"/>
    <p:sldId id="272" r:id="rId28"/>
    <p:sldId id="284" r:id="rId29"/>
    <p:sldId id="286"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D4682BD-94DA-4C4D-9E75-E3FFE096FAC8}" type="datetimeFigureOut">
              <a:rPr lang="en-IN" smtClean="0"/>
              <a:t>06-07-2021</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1DEC9F3-DCF8-4044-AFED-31A2CE2E6C2A}" type="slidenum">
              <a:rPr lang="en-IN" smtClean="0"/>
              <a:t>‹#›</a:t>
            </a:fld>
            <a:endParaRPr lang="en-IN"/>
          </a:p>
        </p:txBody>
      </p:sp>
    </p:spTree>
    <p:extLst>
      <p:ext uri="{BB962C8B-B14F-4D97-AF65-F5344CB8AC3E}">
        <p14:creationId xmlns:p14="http://schemas.microsoft.com/office/powerpoint/2010/main" val="380849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682BD-94DA-4C4D-9E75-E3FFE096FAC8}"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221201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682BD-94DA-4C4D-9E75-E3FFE096FAC8}"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63374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682BD-94DA-4C4D-9E75-E3FFE096FAC8}"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245890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4682BD-94DA-4C4D-9E75-E3FFE096FAC8}" type="datetimeFigureOut">
              <a:rPr lang="en-IN" smtClean="0"/>
              <a:t>06-07-2021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102563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682BD-94DA-4C4D-9E75-E3FFE096FAC8}" type="datetimeFigureOut">
              <a:rPr lang="en-IN" smtClean="0"/>
              <a:t>06-07-2021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342178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682BD-94DA-4C4D-9E75-E3FFE096FAC8}" type="datetimeFigureOut">
              <a:rPr lang="en-IN" smtClean="0"/>
              <a:t>06-07-2021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152758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682BD-94DA-4C4D-9E75-E3FFE096FAC8}" type="datetimeFigureOut">
              <a:rPr lang="en-IN" smtClean="0"/>
              <a:t>06-07-2021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280830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682BD-94DA-4C4D-9E75-E3FFE096FAC8}" type="datetimeFigureOut">
              <a:rPr lang="en-IN" smtClean="0"/>
              <a:t>06-07-2021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DEC9F3-DCF8-4044-AFED-31A2CE2E6C2A}" type="slidenum">
              <a:rPr lang="en-IN" smtClean="0"/>
              <a:t>‹#›</a:t>
            </a:fld>
            <a:endParaRPr lang="en-IN"/>
          </a:p>
        </p:txBody>
      </p:sp>
    </p:spTree>
    <p:extLst>
      <p:ext uri="{BB962C8B-B14F-4D97-AF65-F5344CB8AC3E}">
        <p14:creationId xmlns:p14="http://schemas.microsoft.com/office/powerpoint/2010/main" val="403842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5D4682BD-94DA-4C4D-9E75-E3FFE096FAC8}" type="datetimeFigureOut">
              <a:rPr lang="en-IN" smtClean="0"/>
              <a:t>06-07-2021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71DEC9F3-DCF8-4044-AFED-31A2CE2E6C2A}" type="slidenum">
              <a:rPr lang="en-IN" smtClean="0"/>
              <a:t>‹#›</a:t>
            </a:fld>
            <a:endParaRPr lang="en-IN"/>
          </a:p>
        </p:txBody>
      </p:sp>
    </p:spTree>
    <p:extLst>
      <p:ext uri="{BB962C8B-B14F-4D97-AF65-F5344CB8AC3E}">
        <p14:creationId xmlns:p14="http://schemas.microsoft.com/office/powerpoint/2010/main" val="370352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D4682BD-94DA-4C4D-9E75-E3FFE096FAC8}" type="datetimeFigureOut">
              <a:rPr lang="en-IN" smtClean="0"/>
              <a:t>06-07-2021</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71DEC9F3-DCF8-4044-AFED-31A2CE2E6C2A}" type="slidenum">
              <a:rPr lang="en-IN" smtClean="0"/>
              <a:t>‹#›</a:t>
            </a:fld>
            <a:endParaRPr lang="en-IN"/>
          </a:p>
        </p:txBody>
      </p:sp>
    </p:spTree>
    <p:extLst>
      <p:ext uri="{BB962C8B-B14F-4D97-AF65-F5344CB8AC3E}">
        <p14:creationId xmlns:p14="http://schemas.microsoft.com/office/powerpoint/2010/main" val="38551137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D4682BD-94DA-4C4D-9E75-E3FFE096FAC8}" type="datetimeFigureOut">
              <a:rPr lang="en-IN" smtClean="0"/>
              <a:t>06-07-2021</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71DEC9F3-DCF8-4044-AFED-31A2CE2E6C2A}" type="slidenum">
              <a:rPr lang="en-IN" smtClean="0"/>
              <a:t>‹#›</a:t>
            </a:fld>
            <a:endParaRPr lang="en-IN"/>
          </a:p>
        </p:txBody>
      </p:sp>
    </p:spTree>
    <p:extLst>
      <p:ext uri="{BB962C8B-B14F-4D97-AF65-F5344CB8AC3E}">
        <p14:creationId xmlns:p14="http://schemas.microsoft.com/office/powerpoint/2010/main" val="159436428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AEEE1738-90E1-4AA4-8479-62B24DA122BA}"/>
              </a:ext>
            </a:extLst>
          </p:cNvPr>
          <p:cNvSpPr/>
          <p:nvPr/>
        </p:nvSpPr>
        <p:spPr>
          <a:xfrm rot="16200000">
            <a:off x="5333999" y="-4"/>
            <a:ext cx="6858001" cy="6858003"/>
          </a:xfrm>
          <a:prstGeom prst="rtTriangl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EC3D730-64A5-41E0-B241-E14B974A9C35}"/>
              </a:ext>
            </a:extLst>
          </p:cNvPr>
          <p:cNvSpPr txBox="1"/>
          <p:nvPr/>
        </p:nvSpPr>
        <p:spPr>
          <a:xfrm>
            <a:off x="492369" y="534572"/>
            <a:ext cx="4841631" cy="2308324"/>
          </a:xfrm>
          <a:prstGeom prst="rect">
            <a:avLst/>
          </a:prstGeom>
          <a:noFill/>
        </p:spPr>
        <p:txBody>
          <a:bodyPr wrap="square" rtlCol="0">
            <a:spAutoFit/>
          </a:bodyPr>
          <a:lstStyle/>
          <a:p>
            <a:r>
              <a:rPr lang="en-IN" sz="3600" b="1" dirty="0">
                <a:latin typeface="Arial Narrow" panose="020B0606020202030204" pitchFamily="34" charset="0"/>
              </a:rPr>
              <a:t>CASE STUDY on </a:t>
            </a:r>
          </a:p>
          <a:p>
            <a:r>
              <a:rPr lang="en-IN" sz="3600" b="1" dirty="0">
                <a:latin typeface="Arial Narrow" panose="020B0606020202030204" pitchFamily="34" charset="0"/>
              </a:rPr>
              <a:t>DRIVING FACTORS behind LOAN DEFAULTERS</a:t>
            </a:r>
          </a:p>
        </p:txBody>
      </p:sp>
      <p:pic>
        <p:nvPicPr>
          <p:cNvPr id="8" name="Graphic 7" descr="Money">
            <a:extLst>
              <a:ext uri="{FF2B5EF4-FFF2-40B4-BE49-F238E27FC236}">
                <a16:creationId xmlns:a16="http://schemas.microsoft.com/office/drawing/2014/main" id="{77A272A2-BB18-425E-BF1F-735479902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3790" y="1430366"/>
            <a:ext cx="1426750" cy="1426750"/>
          </a:xfrm>
          <a:prstGeom prst="rect">
            <a:avLst/>
          </a:prstGeom>
        </p:spPr>
      </p:pic>
      <p:sp>
        <p:nvSpPr>
          <p:cNvPr id="9" name="TextBox 8">
            <a:extLst>
              <a:ext uri="{FF2B5EF4-FFF2-40B4-BE49-F238E27FC236}">
                <a16:creationId xmlns:a16="http://schemas.microsoft.com/office/drawing/2014/main" id="{87D163E5-0D91-410F-A742-7D159AB4E584}"/>
              </a:ext>
            </a:extLst>
          </p:cNvPr>
          <p:cNvSpPr txBox="1"/>
          <p:nvPr/>
        </p:nvSpPr>
        <p:spPr>
          <a:xfrm>
            <a:off x="1049165" y="4725318"/>
            <a:ext cx="3924886" cy="1508105"/>
          </a:xfrm>
          <a:prstGeom prst="rect">
            <a:avLst/>
          </a:prstGeom>
          <a:noFill/>
        </p:spPr>
        <p:txBody>
          <a:bodyPr wrap="square" rtlCol="0">
            <a:spAutoFit/>
          </a:bodyPr>
          <a:lstStyle/>
          <a:p>
            <a:pPr algn="ctr"/>
            <a:r>
              <a:rPr lang="en-IN" sz="2800" dirty="0"/>
              <a:t>Presented By-              </a:t>
            </a:r>
            <a:r>
              <a:rPr lang="en-IN" sz="3200" b="1" i="1" dirty="0" err="1">
                <a:solidFill>
                  <a:schemeClr val="accent1">
                    <a:lumMod val="75000"/>
                  </a:schemeClr>
                </a:solidFill>
              </a:rPr>
              <a:t>Nithyashree</a:t>
            </a:r>
            <a:r>
              <a:rPr lang="en-IN" sz="3200" b="1" i="1" dirty="0">
                <a:solidFill>
                  <a:schemeClr val="accent1">
                    <a:lumMod val="75000"/>
                  </a:schemeClr>
                </a:solidFill>
              </a:rPr>
              <a:t> PV</a:t>
            </a:r>
          </a:p>
          <a:p>
            <a:pPr algn="ctr"/>
            <a:r>
              <a:rPr lang="en-IN" sz="3200" b="1" i="1" dirty="0">
                <a:solidFill>
                  <a:schemeClr val="accent1">
                    <a:lumMod val="75000"/>
                  </a:schemeClr>
                </a:solidFill>
              </a:rPr>
              <a:t>        </a:t>
            </a:r>
            <a:r>
              <a:rPr lang="en-IN" sz="3200" b="1" i="1" dirty="0" err="1">
                <a:solidFill>
                  <a:schemeClr val="accent1">
                    <a:lumMod val="75000"/>
                  </a:schemeClr>
                </a:solidFill>
              </a:rPr>
              <a:t>Saptarshi</a:t>
            </a:r>
            <a:r>
              <a:rPr lang="en-IN" sz="3200" b="1" i="1" dirty="0">
                <a:solidFill>
                  <a:schemeClr val="accent1">
                    <a:lumMod val="75000"/>
                  </a:schemeClr>
                </a:solidFill>
              </a:rPr>
              <a:t> </a:t>
            </a:r>
            <a:r>
              <a:rPr lang="en-IN" sz="3200" b="1" i="1" dirty="0" err="1">
                <a:solidFill>
                  <a:schemeClr val="accent1">
                    <a:lumMod val="75000"/>
                  </a:schemeClr>
                </a:solidFill>
              </a:rPr>
              <a:t>Ganguly</a:t>
            </a:r>
            <a:endParaRPr lang="en-IN" sz="3200" b="1" i="1" dirty="0">
              <a:solidFill>
                <a:schemeClr val="accent1">
                  <a:lumMod val="75000"/>
                </a:schemeClr>
              </a:solidFill>
            </a:endParaRPr>
          </a:p>
        </p:txBody>
      </p:sp>
    </p:spTree>
    <p:extLst>
      <p:ext uri="{BB962C8B-B14F-4D97-AF65-F5344CB8AC3E}">
        <p14:creationId xmlns:p14="http://schemas.microsoft.com/office/powerpoint/2010/main" val="11404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6ABC1C1B-04DB-468D-8EC6-E59C4F028AB3}"/>
              </a:ext>
            </a:extLst>
          </p:cNvPr>
          <p:cNvSpPr/>
          <p:nvPr/>
        </p:nvSpPr>
        <p:spPr>
          <a:xfrm>
            <a:off x="318051" y="0"/>
            <a:ext cx="5592417" cy="12722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IMBALANCE ANALYSIS</a:t>
            </a:r>
          </a:p>
        </p:txBody>
      </p:sp>
      <p:pic>
        <p:nvPicPr>
          <p:cNvPr id="3" name="Picture 2">
            <a:extLst>
              <a:ext uri="{FF2B5EF4-FFF2-40B4-BE49-F238E27FC236}">
                <a16:creationId xmlns:a16="http://schemas.microsoft.com/office/drawing/2014/main" id="{A17DD579-C18C-44BB-8777-B5E5936CCFAD}"/>
              </a:ext>
            </a:extLst>
          </p:cNvPr>
          <p:cNvPicPr>
            <a:picLocks noChangeAspect="1"/>
          </p:cNvPicPr>
          <p:nvPr/>
        </p:nvPicPr>
        <p:blipFill>
          <a:blip r:embed="rId2"/>
          <a:stretch>
            <a:fillRect/>
          </a:stretch>
        </p:blipFill>
        <p:spPr>
          <a:xfrm>
            <a:off x="551621" y="1568725"/>
            <a:ext cx="5156618" cy="4434509"/>
          </a:xfrm>
          <a:prstGeom prst="rect">
            <a:avLst/>
          </a:prstGeom>
        </p:spPr>
      </p:pic>
      <p:sp>
        <p:nvSpPr>
          <p:cNvPr id="6" name="TextBox 5">
            <a:extLst>
              <a:ext uri="{FF2B5EF4-FFF2-40B4-BE49-F238E27FC236}">
                <a16:creationId xmlns:a16="http://schemas.microsoft.com/office/drawing/2014/main" id="{6A9B5BCB-36BF-425A-9DCE-D1FC979FF3C8}"/>
              </a:ext>
            </a:extLst>
          </p:cNvPr>
          <p:cNvSpPr txBox="1"/>
          <p:nvPr/>
        </p:nvSpPr>
        <p:spPr>
          <a:xfrm>
            <a:off x="7474225" y="1875183"/>
            <a:ext cx="2226365" cy="1754326"/>
          </a:xfrm>
          <a:prstGeom prst="rect">
            <a:avLst/>
          </a:prstGeom>
          <a:noFill/>
        </p:spPr>
        <p:txBody>
          <a:bodyPr wrap="square" rtlCol="0">
            <a:spAutoFit/>
          </a:bodyPr>
          <a:lstStyle/>
          <a:p>
            <a:r>
              <a:rPr lang="en-US" dirty="0">
                <a:solidFill>
                  <a:srgbClr val="FFFF00"/>
                </a:solidFill>
              </a:rPr>
              <a:t>Inference:</a:t>
            </a:r>
          </a:p>
          <a:p>
            <a:r>
              <a:rPr lang="en-US" dirty="0">
                <a:solidFill>
                  <a:srgbClr val="FFFF00"/>
                </a:solidFill>
              </a:rPr>
              <a:t>The percentage of Non-Defaulters is almost 92% and that of Defaulters is 8% for the application data</a:t>
            </a:r>
            <a:r>
              <a:rPr lang="en-US" dirty="0"/>
              <a:t>.</a:t>
            </a:r>
          </a:p>
        </p:txBody>
      </p:sp>
      <p:sp>
        <p:nvSpPr>
          <p:cNvPr id="7" name="Rectangle 6">
            <a:extLst>
              <a:ext uri="{FF2B5EF4-FFF2-40B4-BE49-F238E27FC236}">
                <a16:creationId xmlns:a16="http://schemas.microsoft.com/office/drawing/2014/main" id="{D213ECED-72B4-42A3-A68B-175816FC988C}"/>
              </a:ext>
            </a:extLst>
          </p:cNvPr>
          <p:cNvSpPr/>
          <p:nvPr/>
        </p:nvSpPr>
        <p:spPr>
          <a:xfrm>
            <a:off x="7288696" y="1669774"/>
            <a:ext cx="2676939" cy="23588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44193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lowchart: Punched Tape 1">
            <a:extLst>
              <a:ext uri="{FF2B5EF4-FFF2-40B4-BE49-F238E27FC236}">
                <a16:creationId xmlns:a16="http://schemas.microsoft.com/office/drawing/2014/main" id="{00F23830-E5D4-4DA5-B875-E059A19CBCB0}"/>
              </a:ext>
            </a:extLst>
          </p:cNvPr>
          <p:cNvSpPr/>
          <p:nvPr/>
        </p:nvSpPr>
        <p:spPr>
          <a:xfrm>
            <a:off x="1139687" y="1484243"/>
            <a:ext cx="9250017" cy="4002157"/>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CATEGORICAL UNIVARIATE ANALYSIS</a:t>
            </a:r>
          </a:p>
        </p:txBody>
      </p:sp>
    </p:spTree>
    <p:extLst>
      <p:ext uri="{BB962C8B-B14F-4D97-AF65-F5344CB8AC3E}">
        <p14:creationId xmlns:p14="http://schemas.microsoft.com/office/powerpoint/2010/main" val="3694182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345D2-1EF8-4C76-BFA9-D6C9BDC6C8EC}"/>
              </a:ext>
            </a:extLst>
          </p:cNvPr>
          <p:cNvPicPr>
            <a:picLocks noChangeAspect="1"/>
          </p:cNvPicPr>
          <p:nvPr/>
        </p:nvPicPr>
        <p:blipFill>
          <a:blip r:embed="rId2"/>
          <a:stretch>
            <a:fillRect/>
          </a:stretch>
        </p:blipFill>
        <p:spPr>
          <a:xfrm>
            <a:off x="234190" y="192154"/>
            <a:ext cx="4642673" cy="4605131"/>
          </a:xfrm>
          <a:prstGeom prst="rect">
            <a:avLst/>
          </a:prstGeom>
        </p:spPr>
      </p:pic>
      <p:sp>
        <p:nvSpPr>
          <p:cNvPr id="3" name="TextBox 2">
            <a:extLst>
              <a:ext uri="{FF2B5EF4-FFF2-40B4-BE49-F238E27FC236}">
                <a16:creationId xmlns:a16="http://schemas.microsoft.com/office/drawing/2014/main" id="{EDE9F96D-0616-46A5-938E-4440AEF36976}"/>
              </a:ext>
            </a:extLst>
          </p:cNvPr>
          <p:cNvSpPr txBox="1"/>
          <p:nvPr/>
        </p:nvSpPr>
        <p:spPr>
          <a:xfrm>
            <a:off x="6096000" y="702365"/>
            <a:ext cx="4797287" cy="2308324"/>
          </a:xfrm>
          <a:prstGeom prst="rect">
            <a:avLst/>
          </a:prstGeom>
          <a:noFill/>
        </p:spPr>
        <p:txBody>
          <a:bodyPr wrap="square" rtlCol="0">
            <a:spAutoFit/>
          </a:bodyPr>
          <a:lstStyle/>
          <a:p>
            <a:r>
              <a:rPr lang="en-IN" dirty="0"/>
              <a:t>INFERENCE:</a:t>
            </a:r>
          </a:p>
          <a:p>
            <a:pPr marL="342900" indent="-342900">
              <a:buAutoNum type="arabicParenR"/>
            </a:pPr>
            <a:r>
              <a:rPr lang="en-US" dirty="0"/>
              <a:t>Revolving Loans make up 10% of the total distribution of loan contract type. Cash Loan are 90% of the total contract type among the applicants.</a:t>
            </a:r>
          </a:p>
          <a:p>
            <a:pPr marL="342900" indent="-342900">
              <a:buAutoNum type="arabicParenR"/>
            </a:pPr>
            <a:r>
              <a:rPr lang="en-US" dirty="0"/>
              <a:t>2) Cash Loan are 90% of the total contract type, which means applicants prefer to apply for Cash Loans.</a:t>
            </a:r>
            <a:endParaRPr lang="en-IN" dirty="0"/>
          </a:p>
        </p:txBody>
      </p:sp>
      <p:sp>
        <p:nvSpPr>
          <p:cNvPr id="4" name="Rectangle 3">
            <a:extLst>
              <a:ext uri="{FF2B5EF4-FFF2-40B4-BE49-F238E27FC236}">
                <a16:creationId xmlns:a16="http://schemas.microsoft.com/office/drawing/2014/main" id="{C81C0BDA-2610-4631-9731-68D5D4A71C30}"/>
              </a:ext>
            </a:extLst>
          </p:cNvPr>
          <p:cNvSpPr/>
          <p:nvPr/>
        </p:nvSpPr>
        <p:spPr>
          <a:xfrm>
            <a:off x="5936974" y="569843"/>
            <a:ext cx="5115339" cy="312751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3464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F21C3-14E4-4E63-B97E-578015FA69E5}"/>
              </a:ext>
            </a:extLst>
          </p:cNvPr>
          <p:cNvPicPr>
            <a:picLocks noChangeAspect="1"/>
          </p:cNvPicPr>
          <p:nvPr/>
        </p:nvPicPr>
        <p:blipFill>
          <a:blip r:embed="rId2"/>
          <a:stretch>
            <a:fillRect/>
          </a:stretch>
        </p:blipFill>
        <p:spPr>
          <a:xfrm>
            <a:off x="1272208" y="610738"/>
            <a:ext cx="9647583" cy="5636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892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887EB-82B8-4D60-99AE-3BA267A6DFF9}"/>
              </a:ext>
            </a:extLst>
          </p:cNvPr>
          <p:cNvPicPr>
            <a:picLocks noChangeAspect="1"/>
          </p:cNvPicPr>
          <p:nvPr/>
        </p:nvPicPr>
        <p:blipFill>
          <a:blip r:embed="rId2"/>
          <a:stretch>
            <a:fillRect/>
          </a:stretch>
        </p:blipFill>
        <p:spPr>
          <a:xfrm>
            <a:off x="1172630" y="606287"/>
            <a:ext cx="9638865" cy="5645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9582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2621F9-32E1-4322-893B-01FC67058287}"/>
              </a:ext>
            </a:extLst>
          </p:cNvPr>
          <p:cNvPicPr>
            <a:picLocks noChangeAspect="1"/>
          </p:cNvPicPr>
          <p:nvPr/>
        </p:nvPicPr>
        <p:blipFill>
          <a:blip r:embed="rId2"/>
          <a:stretch>
            <a:fillRect/>
          </a:stretch>
        </p:blipFill>
        <p:spPr>
          <a:xfrm>
            <a:off x="1595129" y="222180"/>
            <a:ext cx="8662053" cy="6103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77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7A1AB-E6AA-41E4-92CE-7A1F7890D0D0}"/>
              </a:ext>
            </a:extLst>
          </p:cNvPr>
          <p:cNvPicPr>
            <a:picLocks noChangeAspect="1"/>
          </p:cNvPicPr>
          <p:nvPr/>
        </p:nvPicPr>
        <p:blipFill>
          <a:blip r:embed="rId2"/>
          <a:stretch>
            <a:fillRect/>
          </a:stretch>
        </p:blipFill>
        <p:spPr>
          <a:xfrm>
            <a:off x="1308859" y="318259"/>
            <a:ext cx="8921819" cy="5260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963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77FA9-F334-44A4-8104-1A2D94780F82}"/>
              </a:ext>
            </a:extLst>
          </p:cNvPr>
          <p:cNvPicPr>
            <a:picLocks noChangeAspect="1"/>
          </p:cNvPicPr>
          <p:nvPr/>
        </p:nvPicPr>
        <p:blipFill>
          <a:blip r:embed="rId2"/>
          <a:stretch>
            <a:fillRect/>
          </a:stretch>
        </p:blipFill>
        <p:spPr>
          <a:xfrm>
            <a:off x="1900237" y="197126"/>
            <a:ext cx="8391525" cy="617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080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1E111-14F2-47F5-AF8D-005EE2CADB99}"/>
              </a:ext>
            </a:extLst>
          </p:cNvPr>
          <p:cNvPicPr>
            <a:picLocks noChangeAspect="1"/>
          </p:cNvPicPr>
          <p:nvPr/>
        </p:nvPicPr>
        <p:blipFill>
          <a:blip r:embed="rId2"/>
          <a:stretch>
            <a:fillRect/>
          </a:stretch>
        </p:blipFill>
        <p:spPr>
          <a:xfrm>
            <a:off x="1762125" y="541061"/>
            <a:ext cx="8667750" cy="4580904"/>
          </a:xfrm>
          <a:prstGeom prst="rect">
            <a:avLst/>
          </a:prstGeom>
        </p:spPr>
      </p:pic>
      <p:pic>
        <p:nvPicPr>
          <p:cNvPr id="3" name="Picture 2">
            <a:extLst>
              <a:ext uri="{FF2B5EF4-FFF2-40B4-BE49-F238E27FC236}">
                <a16:creationId xmlns:a16="http://schemas.microsoft.com/office/drawing/2014/main" id="{ADE84E8E-AB58-4ABB-A73F-F5E8464E27DB}"/>
              </a:ext>
            </a:extLst>
          </p:cNvPr>
          <p:cNvPicPr>
            <a:picLocks noChangeAspect="1"/>
          </p:cNvPicPr>
          <p:nvPr/>
        </p:nvPicPr>
        <p:blipFill>
          <a:blip r:embed="rId3"/>
          <a:stretch>
            <a:fillRect/>
          </a:stretch>
        </p:blipFill>
        <p:spPr>
          <a:xfrm>
            <a:off x="1762125" y="5121965"/>
            <a:ext cx="8667750" cy="1338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5836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215801-0AB0-46C6-8A98-CDBD3CFF113D}"/>
              </a:ext>
            </a:extLst>
          </p:cNvPr>
          <p:cNvPicPr>
            <a:picLocks noChangeAspect="1"/>
          </p:cNvPicPr>
          <p:nvPr/>
        </p:nvPicPr>
        <p:blipFill>
          <a:blip r:embed="rId2"/>
          <a:stretch>
            <a:fillRect/>
          </a:stretch>
        </p:blipFill>
        <p:spPr>
          <a:xfrm>
            <a:off x="1683027" y="218363"/>
            <a:ext cx="8203096" cy="5772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024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9" name="Flowchart: Punched Tape 18">
            <a:extLst>
              <a:ext uri="{FF2B5EF4-FFF2-40B4-BE49-F238E27FC236}">
                <a16:creationId xmlns:a16="http://schemas.microsoft.com/office/drawing/2014/main" id="{6C72511D-11F6-48E4-ACCE-7C59DF5168BF}"/>
              </a:ext>
            </a:extLst>
          </p:cNvPr>
          <p:cNvSpPr/>
          <p:nvPr/>
        </p:nvSpPr>
        <p:spPr>
          <a:xfrm>
            <a:off x="2358887" y="1961069"/>
            <a:ext cx="6838122" cy="2531418"/>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1 h 10001"/>
              <a:gd name="connsiteX1" fmla="*/ 2500 w 10000"/>
              <a:gd name="connsiteY1" fmla="*/ 2001 h 10001"/>
              <a:gd name="connsiteX2" fmla="*/ 4903 w 10000"/>
              <a:gd name="connsiteY2" fmla="*/ 1210 h 10001"/>
              <a:gd name="connsiteX3" fmla="*/ 7500 w 10000"/>
              <a:gd name="connsiteY3" fmla="*/ 1 h 10001"/>
              <a:gd name="connsiteX4" fmla="*/ 10000 w 10000"/>
              <a:gd name="connsiteY4" fmla="*/ 1001 h 10001"/>
              <a:gd name="connsiteX5" fmla="*/ 10000 w 10000"/>
              <a:gd name="connsiteY5" fmla="*/ 9001 h 10001"/>
              <a:gd name="connsiteX6" fmla="*/ 7500 w 10000"/>
              <a:gd name="connsiteY6" fmla="*/ 8001 h 10001"/>
              <a:gd name="connsiteX7" fmla="*/ 5000 w 10000"/>
              <a:gd name="connsiteY7" fmla="*/ 9001 h 10001"/>
              <a:gd name="connsiteX8" fmla="*/ 2500 w 10000"/>
              <a:gd name="connsiteY8" fmla="*/ 10001 h 10001"/>
              <a:gd name="connsiteX9" fmla="*/ 0 w 10000"/>
              <a:gd name="connsiteY9" fmla="*/ 9001 h 10001"/>
              <a:gd name="connsiteX10" fmla="*/ 0 w 10000"/>
              <a:gd name="connsiteY10" fmla="*/ 1001 h 10001"/>
              <a:gd name="connsiteX0" fmla="*/ 0 w 10000"/>
              <a:gd name="connsiteY0" fmla="*/ 1001 h 10001"/>
              <a:gd name="connsiteX1" fmla="*/ 2500 w 10000"/>
              <a:gd name="connsiteY1" fmla="*/ 2001 h 10001"/>
              <a:gd name="connsiteX2" fmla="*/ 4903 w 10000"/>
              <a:gd name="connsiteY2" fmla="*/ 1210 h 10001"/>
              <a:gd name="connsiteX3" fmla="*/ 7500 w 10000"/>
              <a:gd name="connsiteY3" fmla="*/ 1 h 10001"/>
              <a:gd name="connsiteX4" fmla="*/ 10000 w 10000"/>
              <a:gd name="connsiteY4" fmla="*/ 1001 h 10001"/>
              <a:gd name="connsiteX5" fmla="*/ 10000 w 10000"/>
              <a:gd name="connsiteY5" fmla="*/ 9001 h 10001"/>
              <a:gd name="connsiteX6" fmla="*/ 7500 w 10000"/>
              <a:gd name="connsiteY6" fmla="*/ 8001 h 10001"/>
              <a:gd name="connsiteX7" fmla="*/ 4903 w 10000"/>
              <a:gd name="connsiteY7" fmla="*/ 8687 h 10001"/>
              <a:gd name="connsiteX8" fmla="*/ 2500 w 10000"/>
              <a:gd name="connsiteY8" fmla="*/ 10001 h 10001"/>
              <a:gd name="connsiteX9" fmla="*/ 0 w 10000"/>
              <a:gd name="connsiteY9" fmla="*/ 9001 h 10001"/>
              <a:gd name="connsiteX10" fmla="*/ 0 w 10000"/>
              <a:gd name="connsiteY10" fmla="*/ 100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1">
                <a:moveTo>
                  <a:pt x="0" y="1001"/>
                </a:moveTo>
                <a:cubicBezTo>
                  <a:pt x="0" y="1553"/>
                  <a:pt x="1683" y="1966"/>
                  <a:pt x="2500" y="2001"/>
                </a:cubicBezTo>
                <a:cubicBezTo>
                  <a:pt x="3317" y="2036"/>
                  <a:pt x="4903" y="1762"/>
                  <a:pt x="4903" y="1210"/>
                </a:cubicBezTo>
                <a:cubicBezTo>
                  <a:pt x="4903" y="658"/>
                  <a:pt x="6651" y="36"/>
                  <a:pt x="7500" y="1"/>
                </a:cubicBezTo>
                <a:cubicBezTo>
                  <a:pt x="8349" y="-34"/>
                  <a:pt x="10000" y="449"/>
                  <a:pt x="10000" y="1001"/>
                </a:cubicBezTo>
                <a:lnTo>
                  <a:pt x="10000" y="9001"/>
                </a:lnTo>
                <a:cubicBezTo>
                  <a:pt x="10000" y="8449"/>
                  <a:pt x="8349" y="8053"/>
                  <a:pt x="7500" y="8001"/>
                </a:cubicBezTo>
                <a:cubicBezTo>
                  <a:pt x="6651" y="7949"/>
                  <a:pt x="4903" y="8135"/>
                  <a:pt x="4903" y="8687"/>
                </a:cubicBezTo>
                <a:cubicBezTo>
                  <a:pt x="4903" y="9239"/>
                  <a:pt x="3881" y="10001"/>
                  <a:pt x="2500" y="10001"/>
                </a:cubicBezTo>
                <a:cubicBezTo>
                  <a:pt x="1119" y="10001"/>
                  <a:pt x="0" y="9553"/>
                  <a:pt x="0" y="9001"/>
                </a:cubicBezTo>
                <a:lnTo>
                  <a:pt x="0" y="100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SUGGESTIONS ABOUT MISSING VALUES &amp; OUTLIERS</a:t>
            </a:r>
          </a:p>
        </p:txBody>
      </p:sp>
    </p:spTree>
    <p:extLst>
      <p:ext uri="{BB962C8B-B14F-4D97-AF65-F5344CB8AC3E}">
        <p14:creationId xmlns:p14="http://schemas.microsoft.com/office/powerpoint/2010/main" val="3517512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A6A72-45AF-49B0-9957-A9722F02DCCE}"/>
              </a:ext>
            </a:extLst>
          </p:cNvPr>
          <p:cNvPicPr>
            <a:picLocks noChangeAspect="1"/>
          </p:cNvPicPr>
          <p:nvPr/>
        </p:nvPicPr>
        <p:blipFill>
          <a:blip r:embed="rId2"/>
          <a:stretch>
            <a:fillRect/>
          </a:stretch>
        </p:blipFill>
        <p:spPr>
          <a:xfrm>
            <a:off x="1948069" y="569844"/>
            <a:ext cx="7792279" cy="5706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21214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lowchart: Punched Tape 1">
            <a:extLst>
              <a:ext uri="{FF2B5EF4-FFF2-40B4-BE49-F238E27FC236}">
                <a16:creationId xmlns:a16="http://schemas.microsoft.com/office/drawing/2014/main" id="{5A3BDF76-199E-41A7-A6E1-4BA72C071EAA}"/>
              </a:ext>
            </a:extLst>
          </p:cNvPr>
          <p:cNvSpPr/>
          <p:nvPr/>
        </p:nvSpPr>
        <p:spPr>
          <a:xfrm>
            <a:off x="914400" y="1364974"/>
            <a:ext cx="10243930" cy="322027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NUMERICAL UNIVARIATE ANALYSIS</a:t>
            </a:r>
          </a:p>
        </p:txBody>
      </p:sp>
    </p:spTree>
    <p:extLst>
      <p:ext uri="{BB962C8B-B14F-4D97-AF65-F5344CB8AC3E}">
        <p14:creationId xmlns:p14="http://schemas.microsoft.com/office/powerpoint/2010/main" val="675617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CA58E7-A421-47E8-908A-7318E427844F}"/>
              </a:ext>
            </a:extLst>
          </p:cNvPr>
          <p:cNvPicPr>
            <a:picLocks noChangeAspect="1"/>
          </p:cNvPicPr>
          <p:nvPr/>
        </p:nvPicPr>
        <p:blipFill>
          <a:blip r:embed="rId2"/>
          <a:stretch>
            <a:fillRect/>
          </a:stretch>
        </p:blipFill>
        <p:spPr>
          <a:xfrm>
            <a:off x="212035" y="131810"/>
            <a:ext cx="8053938" cy="3087343"/>
          </a:xfrm>
          <a:prstGeom prst="rect">
            <a:avLst/>
          </a:prstGeom>
        </p:spPr>
      </p:pic>
      <p:sp>
        <p:nvSpPr>
          <p:cNvPr id="3" name="TextBox 2">
            <a:extLst>
              <a:ext uri="{FF2B5EF4-FFF2-40B4-BE49-F238E27FC236}">
                <a16:creationId xmlns:a16="http://schemas.microsoft.com/office/drawing/2014/main" id="{C877FD80-9C6E-4C61-9FB3-E5A459953B4A}"/>
              </a:ext>
            </a:extLst>
          </p:cNvPr>
          <p:cNvSpPr txBox="1"/>
          <p:nvPr/>
        </p:nvSpPr>
        <p:spPr>
          <a:xfrm>
            <a:off x="8786192" y="2827383"/>
            <a:ext cx="2464904" cy="1754326"/>
          </a:xfrm>
          <a:prstGeom prst="rect">
            <a:avLst/>
          </a:prstGeom>
          <a:noFill/>
        </p:spPr>
        <p:txBody>
          <a:bodyPr wrap="square" rtlCol="0">
            <a:spAutoFit/>
          </a:bodyPr>
          <a:lstStyle/>
          <a:p>
            <a:r>
              <a:rPr lang="en-US" dirty="0">
                <a:solidFill>
                  <a:schemeClr val="bg2">
                    <a:lumMod val="75000"/>
                  </a:schemeClr>
                </a:solidFill>
              </a:rPr>
              <a:t>INFERENCE:</a:t>
            </a:r>
          </a:p>
          <a:p>
            <a:pPr marL="285750" indent="-285750">
              <a:buFont typeface="Arial" panose="020B0604020202020204" pitchFamily="34" charset="0"/>
              <a:buChar char="•"/>
            </a:pPr>
            <a:r>
              <a:rPr lang="en-US" dirty="0">
                <a:solidFill>
                  <a:schemeClr val="bg2">
                    <a:lumMod val="75000"/>
                  </a:schemeClr>
                </a:solidFill>
              </a:rPr>
              <a:t>Most applicants have no children.</a:t>
            </a:r>
          </a:p>
          <a:p>
            <a:pPr marL="285750" indent="-285750">
              <a:buFont typeface="Arial" panose="020B0604020202020204" pitchFamily="34" charset="0"/>
              <a:buChar char="•"/>
            </a:pPr>
            <a:r>
              <a:rPr lang="en-US" dirty="0">
                <a:solidFill>
                  <a:schemeClr val="bg2">
                    <a:lumMod val="75000"/>
                  </a:schemeClr>
                </a:solidFill>
              </a:rPr>
              <a:t>Applicants with more than 3 children are more likely to default.</a:t>
            </a:r>
            <a:endParaRPr lang="en-IN" dirty="0">
              <a:solidFill>
                <a:schemeClr val="bg2">
                  <a:lumMod val="75000"/>
                </a:schemeClr>
              </a:solidFill>
            </a:endParaRPr>
          </a:p>
        </p:txBody>
      </p:sp>
      <p:pic>
        <p:nvPicPr>
          <p:cNvPr id="4" name="Picture 3">
            <a:extLst>
              <a:ext uri="{FF2B5EF4-FFF2-40B4-BE49-F238E27FC236}">
                <a16:creationId xmlns:a16="http://schemas.microsoft.com/office/drawing/2014/main" id="{EBF76515-10ED-4EA2-88BC-EA90968DFFFC}"/>
              </a:ext>
            </a:extLst>
          </p:cNvPr>
          <p:cNvPicPr>
            <a:picLocks noChangeAspect="1"/>
          </p:cNvPicPr>
          <p:nvPr/>
        </p:nvPicPr>
        <p:blipFill>
          <a:blip r:embed="rId3"/>
          <a:stretch>
            <a:fillRect/>
          </a:stretch>
        </p:blipFill>
        <p:spPr>
          <a:xfrm>
            <a:off x="2425148" y="3429000"/>
            <a:ext cx="4843681" cy="3198648"/>
          </a:xfrm>
          <a:prstGeom prst="rect">
            <a:avLst/>
          </a:prstGeom>
        </p:spPr>
      </p:pic>
    </p:spTree>
    <p:extLst>
      <p:ext uri="{BB962C8B-B14F-4D97-AF65-F5344CB8AC3E}">
        <p14:creationId xmlns:p14="http://schemas.microsoft.com/office/powerpoint/2010/main" val="16496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11869-6F3C-4F15-94A1-6602926556B9}"/>
              </a:ext>
            </a:extLst>
          </p:cNvPr>
          <p:cNvPicPr>
            <a:picLocks noChangeAspect="1"/>
          </p:cNvPicPr>
          <p:nvPr/>
        </p:nvPicPr>
        <p:blipFill>
          <a:blip r:embed="rId2"/>
          <a:stretch>
            <a:fillRect/>
          </a:stretch>
        </p:blipFill>
        <p:spPr>
          <a:xfrm>
            <a:off x="137905" y="118856"/>
            <a:ext cx="4071767" cy="2955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82F88E1-BFFF-4DC7-B616-324FC797B966}"/>
              </a:ext>
            </a:extLst>
          </p:cNvPr>
          <p:cNvPicPr>
            <a:picLocks noChangeAspect="1"/>
          </p:cNvPicPr>
          <p:nvPr/>
        </p:nvPicPr>
        <p:blipFill>
          <a:blip r:embed="rId3"/>
          <a:stretch>
            <a:fillRect/>
          </a:stretch>
        </p:blipFill>
        <p:spPr>
          <a:xfrm>
            <a:off x="4876800" y="124421"/>
            <a:ext cx="4071767" cy="3040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02A226F0-FFFE-41F0-B19A-E3191998BE09}"/>
              </a:ext>
            </a:extLst>
          </p:cNvPr>
          <p:cNvPicPr>
            <a:picLocks noChangeAspect="1"/>
          </p:cNvPicPr>
          <p:nvPr/>
        </p:nvPicPr>
        <p:blipFill>
          <a:blip r:embed="rId4"/>
          <a:stretch>
            <a:fillRect/>
          </a:stretch>
        </p:blipFill>
        <p:spPr>
          <a:xfrm>
            <a:off x="2429910" y="3587026"/>
            <a:ext cx="3958088" cy="2955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DFE0BBA8-1932-4839-B9CB-E76CCA2399C8}"/>
              </a:ext>
            </a:extLst>
          </p:cNvPr>
          <p:cNvSpPr txBox="1"/>
          <p:nvPr/>
        </p:nvSpPr>
        <p:spPr>
          <a:xfrm>
            <a:off x="9409043" y="616982"/>
            <a:ext cx="2279374" cy="5940088"/>
          </a:xfrm>
          <a:prstGeom prst="rect">
            <a:avLst/>
          </a:prstGeom>
          <a:noFill/>
        </p:spPr>
        <p:txBody>
          <a:bodyPr wrap="square" rtlCol="0">
            <a:spAutoFit/>
          </a:bodyPr>
          <a:lstStyle/>
          <a:p>
            <a:r>
              <a:rPr lang="en-US" sz="2000" dirty="0"/>
              <a:t>According to the above distributions:</a:t>
            </a:r>
          </a:p>
          <a:p>
            <a:pPr marL="342900" indent="-342900">
              <a:buFont typeface="Arial" panose="020B0604020202020204" pitchFamily="34" charset="0"/>
              <a:buChar char="•"/>
            </a:pPr>
            <a:r>
              <a:rPr lang="en-US" sz="2000" dirty="0"/>
              <a:t>The majority of applicants have taken a credit loan amount less than 1 million.</a:t>
            </a:r>
          </a:p>
          <a:p>
            <a:pPr marL="342900" indent="-342900">
              <a:buFont typeface="Arial" panose="020B0604020202020204" pitchFamily="34" charset="0"/>
              <a:buChar char="•"/>
            </a:pPr>
            <a:r>
              <a:rPr lang="en-US" sz="2000" dirty="0"/>
              <a:t> The Amount Annuity paid by applicants is less than 75,000, with majority below 50,000.</a:t>
            </a:r>
          </a:p>
          <a:p>
            <a:pPr marL="342900" indent="-342900">
              <a:buFont typeface="Arial" panose="020B0604020202020204" pitchFamily="34" charset="0"/>
              <a:buChar char="•"/>
            </a:pPr>
            <a:r>
              <a:rPr lang="en-US" sz="2000" dirty="0"/>
              <a:t>The majority of the distribution of Goods Price among applicants is less than 100,000.</a:t>
            </a:r>
            <a:endParaRPr lang="en-IN" sz="2000" dirty="0"/>
          </a:p>
        </p:txBody>
      </p:sp>
      <p:sp>
        <p:nvSpPr>
          <p:cNvPr id="7" name="Rectangle 6">
            <a:extLst>
              <a:ext uri="{FF2B5EF4-FFF2-40B4-BE49-F238E27FC236}">
                <a16:creationId xmlns:a16="http://schemas.microsoft.com/office/drawing/2014/main" id="{C6829BA3-3A13-466F-926C-C428EF883E52}"/>
              </a:ext>
            </a:extLst>
          </p:cNvPr>
          <p:cNvSpPr/>
          <p:nvPr/>
        </p:nvSpPr>
        <p:spPr>
          <a:xfrm>
            <a:off x="9303026" y="397565"/>
            <a:ext cx="2544418" cy="61595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029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Flowchart: Punched Tape 2">
            <a:extLst>
              <a:ext uri="{FF2B5EF4-FFF2-40B4-BE49-F238E27FC236}">
                <a16:creationId xmlns:a16="http://schemas.microsoft.com/office/drawing/2014/main" id="{1973F50B-7068-4B9E-A305-C3E204265186}"/>
              </a:ext>
            </a:extLst>
          </p:cNvPr>
          <p:cNvSpPr/>
          <p:nvPr/>
        </p:nvSpPr>
        <p:spPr>
          <a:xfrm>
            <a:off x="1417983" y="1749287"/>
            <a:ext cx="8852452" cy="2597425"/>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NUMERICAL BIVARIATE ANALYSIS</a:t>
            </a:r>
          </a:p>
        </p:txBody>
      </p:sp>
    </p:spTree>
    <p:extLst>
      <p:ext uri="{BB962C8B-B14F-4D97-AF65-F5344CB8AC3E}">
        <p14:creationId xmlns:p14="http://schemas.microsoft.com/office/powerpoint/2010/main" val="109193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F371B-D42E-4631-9BDF-361E0F9274ED}"/>
              </a:ext>
            </a:extLst>
          </p:cNvPr>
          <p:cNvPicPr>
            <a:picLocks noChangeAspect="1"/>
          </p:cNvPicPr>
          <p:nvPr/>
        </p:nvPicPr>
        <p:blipFill>
          <a:blip r:embed="rId2"/>
          <a:stretch>
            <a:fillRect/>
          </a:stretch>
        </p:blipFill>
        <p:spPr>
          <a:xfrm>
            <a:off x="130190" y="301481"/>
            <a:ext cx="7955970" cy="3127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ED61AD49-9823-49E6-87CC-9DCC4EE0E149}"/>
              </a:ext>
            </a:extLst>
          </p:cNvPr>
          <p:cNvPicPr>
            <a:picLocks noChangeAspect="1"/>
          </p:cNvPicPr>
          <p:nvPr/>
        </p:nvPicPr>
        <p:blipFill>
          <a:blip r:embed="rId3"/>
          <a:stretch>
            <a:fillRect/>
          </a:stretch>
        </p:blipFill>
        <p:spPr>
          <a:xfrm>
            <a:off x="3204694" y="3682441"/>
            <a:ext cx="7619586" cy="3006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8B67411E-9D54-427E-8788-DE820BF323D3}"/>
              </a:ext>
            </a:extLst>
          </p:cNvPr>
          <p:cNvSpPr txBox="1"/>
          <p:nvPr/>
        </p:nvSpPr>
        <p:spPr>
          <a:xfrm>
            <a:off x="8428382" y="409773"/>
            <a:ext cx="3299791" cy="3139321"/>
          </a:xfrm>
          <a:prstGeom prst="rect">
            <a:avLst/>
          </a:prstGeom>
          <a:noFill/>
        </p:spPr>
        <p:txBody>
          <a:bodyPr wrap="square" rtlCol="0">
            <a:spAutoFit/>
          </a:bodyPr>
          <a:lstStyle/>
          <a:p>
            <a:r>
              <a:rPr lang="en-US" dirty="0"/>
              <a:t>INFERENCE:</a:t>
            </a:r>
          </a:p>
          <a:p>
            <a:r>
              <a:rPr lang="en-US" dirty="0"/>
              <a:t>Those who have paid the loan amount on/within time are more likely to get higher credits than those who didn’t pay/did late payments. People who have higher goods price and have made payments on time have higher credits than those with higher goods price but didn’t pay loan.</a:t>
            </a:r>
            <a:endParaRPr lang="en-IN" dirty="0"/>
          </a:p>
        </p:txBody>
      </p:sp>
      <p:sp>
        <p:nvSpPr>
          <p:cNvPr id="5" name="Rectangle 4">
            <a:extLst>
              <a:ext uri="{FF2B5EF4-FFF2-40B4-BE49-F238E27FC236}">
                <a16:creationId xmlns:a16="http://schemas.microsoft.com/office/drawing/2014/main" id="{210C3ED6-04F0-477D-8D7A-00621DFD48E8}"/>
              </a:ext>
            </a:extLst>
          </p:cNvPr>
          <p:cNvSpPr/>
          <p:nvPr/>
        </p:nvSpPr>
        <p:spPr>
          <a:xfrm>
            <a:off x="8269357" y="169192"/>
            <a:ext cx="3538330" cy="33823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8015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lowchart: Punched Tape 1">
            <a:extLst>
              <a:ext uri="{FF2B5EF4-FFF2-40B4-BE49-F238E27FC236}">
                <a16:creationId xmlns:a16="http://schemas.microsoft.com/office/drawing/2014/main" id="{88CFED5A-8461-48FB-A3B5-EFE5A57DB047}"/>
              </a:ext>
            </a:extLst>
          </p:cNvPr>
          <p:cNvSpPr/>
          <p:nvPr/>
        </p:nvSpPr>
        <p:spPr>
          <a:xfrm>
            <a:off x="2478157" y="2163417"/>
            <a:ext cx="6665843" cy="2531165"/>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Other categorical and numerical variable analysis</a:t>
            </a:r>
            <a:endParaRPr lang="en-IN" sz="3600" dirty="0">
              <a:solidFill>
                <a:srgbClr val="FF0000"/>
              </a:solidFill>
            </a:endParaRPr>
          </a:p>
        </p:txBody>
      </p:sp>
    </p:spTree>
    <p:extLst>
      <p:ext uri="{BB962C8B-B14F-4D97-AF65-F5344CB8AC3E}">
        <p14:creationId xmlns:p14="http://schemas.microsoft.com/office/powerpoint/2010/main" val="3368821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DFFC20-BE99-4905-A6B4-CD26796B022E}"/>
              </a:ext>
            </a:extLst>
          </p:cNvPr>
          <p:cNvPicPr>
            <a:picLocks noChangeAspect="1"/>
          </p:cNvPicPr>
          <p:nvPr/>
        </p:nvPicPr>
        <p:blipFill>
          <a:blip r:embed="rId2"/>
          <a:stretch>
            <a:fillRect/>
          </a:stretch>
        </p:blipFill>
        <p:spPr>
          <a:xfrm>
            <a:off x="4544374" y="0"/>
            <a:ext cx="7647626" cy="3631096"/>
          </a:xfrm>
          <a:prstGeom prst="rect">
            <a:avLst/>
          </a:prstGeom>
        </p:spPr>
      </p:pic>
      <p:pic>
        <p:nvPicPr>
          <p:cNvPr id="3" name="Picture 2">
            <a:extLst>
              <a:ext uri="{FF2B5EF4-FFF2-40B4-BE49-F238E27FC236}">
                <a16:creationId xmlns:a16="http://schemas.microsoft.com/office/drawing/2014/main" id="{A3C8BB82-AF03-4099-B404-1F7C445B2629}"/>
              </a:ext>
            </a:extLst>
          </p:cNvPr>
          <p:cNvPicPr>
            <a:picLocks noChangeAspect="1"/>
          </p:cNvPicPr>
          <p:nvPr/>
        </p:nvPicPr>
        <p:blipFill>
          <a:blip r:embed="rId3"/>
          <a:stretch>
            <a:fillRect/>
          </a:stretch>
        </p:blipFill>
        <p:spPr>
          <a:xfrm>
            <a:off x="4544375" y="3611405"/>
            <a:ext cx="7647626" cy="3074318"/>
          </a:xfrm>
          <a:prstGeom prst="rect">
            <a:avLst/>
          </a:prstGeom>
        </p:spPr>
      </p:pic>
      <p:sp>
        <p:nvSpPr>
          <p:cNvPr id="4" name="TextBox 3">
            <a:extLst>
              <a:ext uri="{FF2B5EF4-FFF2-40B4-BE49-F238E27FC236}">
                <a16:creationId xmlns:a16="http://schemas.microsoft.com/office/drawing/2014/main" id="{AD001DD5-E53E-4EB6-BAD1-3BB3E98AED95}"/>
              </a:ext>
            </a:extLst>
          </p:cNvPr>
          <p:cNvSpPr txBox="1"/>
          <p:nvPr/>
        </p:nvSpPr>
        <p:spPr>
          <a:xfrm>
            <a:off x="808383" y="543338"/>
            <a:ext cx="3087756" cy="5698435"/>
          </a:xfrm>
          <a:prstGeom prst="rect">
            <a:avLst/>
          </a:prstGeom>
          <a:noFill/>
        </p:spPr>
        <p:txBody>
          <a:bodyPr wrap="square" rtlCol="0">
            <a:spAutoFit/>
          </a:bodyPr>
          <a:lstStyle/>
          <a:p>
            <a:r>
              <a:rPr lang="en-US" sz="1600" dirty="0">
                <a:solidFill>
                  <a:srgbClr val="92D050"/>
                </a:solidFill>
              </a:rPr>
              <a:t>INFERENCE:</a:t>
            </a:r>
          </a:p>
          <a:p>
            <a:endParaRPr lang="en-US" sz="1600" dirty="0">
              <a:solidFill>
                <a:srgbClr val="92D050"/>
              </a:solidFill>
            </a:endParaRPr>
          </a:p>
          <a:p>
            <a:pPr marL="285750" indent="-285750">
              <a:buFont typeface="Arial" panose="020B0604020202020204" pitchFamily="34" charset="0"/>
              <a:buChar char="•"/>
            </a:pPr>
            <a:r>
              <a:rPr lang="en-US" sz="1600" dirty="0">
                <a:solidFill>
                  <a:srgbClr val="92D050"/>
                </a:solidFill>
              </a:rPr>
              <a:t>It seems that the male clients are having higher income than females. But as observed the female clients are more in number than the male clients.</a:t>
            </a:r>
          </a:p>
          <a:p>
            <a:endParaRPr lang="en-US" sz="1600" dirty="0">
              <a:solidFill>
                <a:srgbClr val="92D050"/>
              </a:solidFill>
            </a:endParaRPr>
          </a:p>
          <a:p>
            <a:pPr marL="285750" indent="-285750">
              <a:buFont typeface="Arial" panose="020B0604020202020204" pitchFamily="34" charset="0"/>
              <a:buChar char="•"/>
            </a:pPr>
            <a:r>
              <a:rPr lang="en-US" sz="1600" dirty="0">
                <a:solidFill>
                  <a:srgbClr val="92D050"/>
                </a:solidFill>
              </a:rPr>
              <a:t> The credit amount for both male and female clients are approximately equal for both defaulters and non defaulters. In this case, the credit amount for females seem a little higher. </a:t>
            </a:r>
          </a:p>
          <a:p>
            <a:r>
              <a:rPr lang="en-US" sz="1600" dirty="0">
                <a:solidFill>
                  <a:srgbClr val="92D050"/>
                </a:solidFill>
              </a:rPr>
              <a:t> </a:t>
            </a:r>
          </a:p>
          <a:p>
            <a:pPr marL="285750" indent="-285750">
              <a:buFont typeface="Arial" panose="020B0604020202020204" pitchFamily="34" charset="0"/>
              <a:buChar char="•"/>
            </a:pPr>
            <a:r>
              <a:rPr lang="en-US" sz="1600" dirty="0">
                <a:solidFill>
                  <a:srgbClr val="92D050"/>
                </a:solidFill>
              </a:rPr>
              <a:t>As a suggestion, it can be inferred that the organization should target male clients more as there is a very high possibility for them to go for higher credits leading towards profitability of the organization</a:t>
            </a:r>
            <a:r>
              <a:rPr lang="en-US" sz="1600" dirty="0"/>
              <a:t>.</a:t>
            </a:r>
            <a:endParaRPr lang="en-IN" sz="1600" dirty="0"/>
          </a:p>
        </p:txBody>
      </p:sp>
      <p:sp>
        <p:nvSpPr>
          <p:cNvPr id="5" name="Rectangle 4">
            <a:extLst>
              <a:ext uri="{FF2B5EF4-FFF2-40B4-BE49-F238E27FC236}">
                <a16:creationId xmlns:a16="http://schemas.microsoft.com/office/drawing/2014/main" id="{CA5FE5A3-3E5E-419F-8E84-0A2C489E7C57}"/>
              </a:ext>
            </a:extLst>
          </p:cNvPr>
          <p:cNvSpPr/>
          <p:nvPr/>
        </p:nvSpPr>
        <p:spPr>
          <a:xfrm>
            <a:off x="662609" y="357809"/>
            <a:ext cx="3498574" cy="58839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0687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1D1D8B6C-D41D-4CC7-B7F4-654789D2195D}"/>
              </a:ext>
            </a:extLst>
          </p:cNvPr>
          <p:cNvSpPr/>
          <p:nvPr/>
        </p:nvSpPr>
        <p:spPr>
          <a:xfrm>
            <a:off x="106017" y="0"/>
            <a:ext cx="5340626" cy="15240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rPr>
              <a:t>AGE VS INCOME</a:t>
            </a:r>
          </a:p>
        </p:txBody>
      </p:sp>
      <p:pic>
        <p:nvPicPr>
          <p:cNvPr id="3" name="Picture 2">
            <a:extLst>
              <a:ext uri="{FF2B5EF4-FFF2-40B4-BE49-F238E27FC236}">
                <a16:creationId xmlns:a16="http://schemas.microsoft.com/office/drawing/2014/main" id="{86D62F6D-A4BC-4845-9C8E-3CD55DA1C335}"/>
              </a:ext>
            </a:extLst>
          </p:cNvPr>
          <p:cNvPicPr>
            <a:picLocks noChangeAspect="1"/>
          </p:cNvPicPr>
          <p:nvPr/>
        </p:nvPicPr>
        <p:blipFill>
          <a:blip r:embed="rId2"/>
          <a:stretch>
            <a:fillRect/>
          </a:stretch>
        </p:blipFill>
        <p:spPr>
          <a:xfrm>
            <a:off x="3762375" y="1930676"/>
            <a:ext cx="8429625" cy="3314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32302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0CA9A5-7971-4C48-AC61-B2A112D89C5B}"/>
              </a:ext>
            </a:extLst>
          </p:cNvPr>
          <p:cNvPicPr>
            <a:picLocks noChangeAspect="1"/>
          </p:cNvPicPr>
          <p:nvPr/>
        </p:nvPicPr>
        <p:blipFill>
          <a:blip r:embed="rId2"/>
          <a:stretch>
            <a:fillRect/>
          </a:stretch>
        </p:blipFill>
        <p:spPr>
          <a:xfrm>
            <a:off x="0" y="1892492"/>
            <a:ext cx="8553429" cy="4212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Pentagon 2">
            <a:extLst>
              <a:ext uri="{FF2B5EF4-FFF2-40B4-BE49-F238E27FC236}">
                <a16:creationId xmlns:a16="http://schemas.microsoft.com/office/drawing/2014/main" id="{FAD704DD-F598-4027-99FA-9549A91BC7EE}"/>
              </a:ext>
            </a:extLst>
          </p:cNvPr>
          <p:cNvSpPr/>
          <p:nvPr/>
        </p:nvSpPr>
        <p:spPr>
          <a:xfrm>
            <a:off x="212034" y="0"/>
            <a:ext cx="5247861" cy="135428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FF0000"/>
                </a:solidFill>
              </a:rPr>
              <a:t>EDUCATION VS INCOME</a:t>
            </a:r>
          </a:p>
        </p:txBody>
      </p:sp>
    </p:spTree>
    <p:extLst>
      <p:ext uri="{BB962C8B-B14F-4D97-AF65-F5344CB8AC3E}">
        <p14:creationId xmlns:p14="http://schemas.microsoft.com/office/powerpoint/2010/main" val="211713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E2980-564B-4673-9A1F-7C4B80AFE90A}"/>
              </a:ext>
            </a:extLst>
          </p:cNvPr>
          <p:cNvPicPr>
            <a:picLocks noChangeAspect="1"/>
          </p:cNvPicPr>
          <p:nvPr/>
        </p:nvPicPr>
        <p:blipFill>
          <a:blip r:embed="rId2"/>
          <a:stretch>
            <a:fillRect/>
          </a:stretch>
        </p:blipFill>
        <p:spPr>
          <a:xfrm>
            <a:off x="338344" y="530086"/>
            <a:ext cx="5229863" cy="3926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9D246E8D-08D4-4CED-8BA3-0DC9FE6C93AB}"/>
              </a:ext>
            </a:extLst>
          </p:cNvPr>
          <p:cNvSpPr txBox="1"/>
          <p:nvPr/>
        </p:nvSpPr>
        <p:spPr>
          <a:xfrm>
            <a:off x="6851374" y="1166191"/>
            <a:ext cx="4267200" cy="3139321"/>
          </a:xfrm>
          <a:prstGeom prst="rect">
            <a:avLst/>
          </a:prstGeom>
          <a:noFill/>
        </p:spPr>
        <p:txBody>
          <a:bodyPr wrap="square" rtlCol="0">
            <a:spAutoFit/>
          </a:bodyPr>
          <a:lstStyle/>
          <a:p>
            <a:r>
              <a:rPr lang="en-US" dirty="0">
                <a:solidFill>
                  <a:srgbClr val="92D050"/>
                </a:solidFill>
              </a:rPr>
              <a:t>From the given heatmap we can see that the columns: AMT_REQ_CREDIT_BUREAU_YEAR AMT_REQ_CREDIT_BUREAU_HOUR AMT_REQ_CREDIT_BUREAU_DAY AMT_REQ_CREDIT_BUREAU_WEEK AMT_REQ_CREDIT_BUREAU_QRT have no correlation to the Target variable column.</a:t>
            </a:r>
          </a:p>
          <a:p>
            <a:endParaRPr lang="en-US" dirty="0">
              <a:solidFill>
                <a:srgbClr val="92D050"/>
              </a:solidFill>
            </a:endParaRPr>
          </a:p>
          <a:p>
            <a:r>
              <a:rPr lang="en-US" dirty="0">
                <a:solidFill>
                  <a:srgbClr val="92D050"/>
                </a:solidFill>
              </a:rPr>
              <a:t>Hence, these can be dropped from current data.</a:t>
            </a:r>
            <a:endParaRPr lang="en-IN" dirty="0">
              <a:solidFill>
                <a:srgbClr val="92D050"/>
              </a:solidFill>
            </a:endParaRPr>
          </a:p>
        </p:txBody>
      </p:sp>
      <p:sp>
        <p:nvSpPr>
          <p:cNvPr id="4" name="Rectangle 3">
            <a:extLst>
              <a:ext uri="{FF2B5EF4-FFF2-40B4-BE49-F238E27FC236}">
                <a16:creationId xmlns:a16="http://schemas.microsoft.com/office/drawing/2014/main" id="{38B5414F-B1D3-4A83-A278-4A953DE9DEC9}"/>
              </a:ext>
            </a:extLst>
          </p:cNvPr>
          <p:cNvSpPr/>
          <p:nvPr/>
        </p:nvSpPr>
        <p:spPr>
          <a:xfrm>
            <a:off x="6623795" y="967409"/>
            <a:ext cx="4746570" cy="36045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334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6BBC2D61-E183-4F58-BCC7-ED92741653EB}"/>
              </a:ext>
            </a:extLst>
          </p:cNvPr>
          <p:cNvSpPr/>
          <p:nvPr/>
        </p:nvSpPr>
        <p:spPr>
          <a:xfrm>
            <a:off x="437323" y="0"/>
            <a:ext cx="4876800" cy="12854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EDUCATION VS CREDIT AMOUNT</a:t>
            </a:r>
          </a:p>
        </p:txBody>
      </p:sp>
      <p:pic>
        <p:nvPicPr>
          <p:cNvPr id="4" name="Picture 3">
            <a:extLst>
              <a:ext uri="{FF2B5EF4-FFF2-40B4-BE49-F238E27FC236}">
                <a16:creationId xmlns:a16="http://schemas.microsoft.com/office/drawing/2014/main" id="{C7E6B1F6-703E-4430-972C-2B9BE4E15446}"/>
              </a:ext>
            </a:extLst>
          </p:cNvPr>
          <p:cNvPicPr>
            <a:picLocks noChangeAspect="1"/>
          </p:cNvPicPr>
          <p:nvPr/>
        </p:nvPicPr>
        <p:blipFill>
          <a:blip r:embed="rId2"/>
          <a:stretch>
            <a:fillRect/>
          </a:stretch>
        </p:blipFill>
        <p:spPr>
          <a:xfrm>
            <a:off x="2524161" y="1507227"/>
            <a:ext cx="9582077" cy="4429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0603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A6EB4317-2678-4163-A347-0396CBBEECB3}"/>
              </a:ext>
            </a:extLst>
          </p:cNvPr>
          <p:cNvSpPr/>
          <p:nvPr/>
        </p:nvSpPr>
        <p:spPr>
          <a:xfrm>
            <a:off x="384313" y="0"/>
            <a:ext cx="4837044" cy="137822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OCCUPATION VS CREDIT AMOUNT </a:t>
            </a:r>
          </a:p>
        </p:txBody>
      </p:sp>
      <p:pic>
        <p:nvPicPr>
          <p:cNvPr id="3" name="Picture 2">
            <a:extLst>
              <a:ext uri="{FF2B5EF4-FFF2-40B4-BE49-F238E27FC236}">
                <a16:creationId xmlns:a16="http://schemas.microsoft.com/office/drawing/2014/main" id="{90E7F49F-C665-4E2F-B7CA-B69EDBA69B19}"/>
              </a:ext>
            </a:extLst>
          </p:cNvPr>
          <p:cNvPicPr>
            <a:picLocks noChangeAspect="1"/>
          </p:cNvPicPr>
          <p:nvPr/>
        </p:nvPicPr>
        <p:blipFill>
          <a:blip r:embed="rId2"/>
          <a:stretch>
            <a:fillRect/>
          </a:stretch>
        </p:blipFill>
        <p:spPr>
          <a:xfrm>
            <a:off x="119269" y="1888434"/>
            <a:ext cx="8894050" cy="4326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7048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92AF3BF1-911F-48F3-B23D-25936CCF35C4}"/>
              </a:ext>
            </a:extLst>
          </p:cNvPr>
          <p:cNvSpPr/>
          <p:nvPr/>
        </p:nvSpPr>
        <p:spPr>
          <a:xfrm>
            <a:off x="371060" y="0"/>
            <a:ext cx="4823791" cy="149749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OCCUPATION VS INCOME</a:t>
            </a:r>
          </a:p>
        </p:txBody>
      </p:sp>
      <p:pic>
        <p:nvPicPr>
          <p:cNvPr id="3" name="Picture 2">
            <a:extLst>
              <a:ext uri="{FF2B5EF4-FFF2-40B4-BE49-F238E27FC236}">
                <a16:creationId xmlns:a16="http://schemas.microsoft.com/office/drawing/2014/main" id="{87B62907-CD1B-4FB6-826B-16C1105A3236}"/>
              </a:ext>
            </a:extLst>
          </p:cNvPr>
          <p:cNvPicPr>
            <a:picLocks noChangeAspect="1"/>
          </p:cNvPicPr>
          <p:nvPr/>
        </p:nvPicPr>
        <p:blipFill>
          <a:blip r:embed="rId2"/>
          <a:stretch>
            <a:fillRect/>
          </a:stretch>
        </p:blipFill>
        <p:spPr>
          <a:xfrm>
            <a:off x="3297952" y="1875183"/>
            <a:ext cx="8894048" cy="4326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754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70D24C-2664-4FD5-9B2F-EF793781C604}"/>
              </a:ext>
            </a:extLst>
          </p:cNvPr>
          <p:cNvSpPr/>
          <p:nvPr/>
        </p:nvSpPr>
        <p:spPr>
          <a:xfrm>
            <a:off x="3048000" y="2828836"/>
            <a:ext cx="6096000" cy="1477328"/>
          </a:xfrm>
          <a:prstGeom prst="rect">
            <a:avLst/>
          </a:prstGeom>
        </p:spPr>
        <p:txBody>
          <a:bodyPr>
            <a:spAutoFit/>
          </a:bodyPr>
          <a:lstStyle/>
          <a:p>
            <a:r>
              <a:rPr lang="en-US" dirty="0">
                <a:solidFill>
                  <a:srgbClr val="FFFF00"/>
                </a:solidFill>
              </a:rPr>
              <a:t>From the visualizations presented earlier, we can conclude that the people between age range of 40-50 with an academic degree are taking greater amount of loans and paying on time. Also mostly of occupation type managers are able to repay the loan on time.</a:t>
            </a:r>
            <a:endParaRPr lang="en-IN" dirty="0">
              <a:solidFill>
                <a:srgbClr val="FFFF00"/>
              </a:solidFill>
            </a:endParaRPr>
          </a:p>
        </p:txBody>
      </p:sp>
      <p:sp>
        <p:nvSpPr>
          <p:cNvPr id="3" name="Rectangle: Top Corners One Rounded and One Snipped 2">
            <a:extLst>
              <a:ext uri="{FF2B5EF4-FFF2-40B4-BE49-F238E27FC236}">
                <a16:creationId xmlns:a16="http://schemas.microsoft.com/office/drawing/2014/main" id="{4DBEFC64-06F0-41EE-A62B-A849CD3E2939}"/>
              </a:ext>
            </a:extLst>
          </p:cNvPr>
          <p:cNvSpPr/>
          <p:nvPr/>
        </p:nvSpPr>
        <p:spPr>
          <a:xfrm>
            <a:off x="2597425" y="1934818"/>
            <a:ext cx="7288695" cy="2729947"/>
          </a:xfrm>
          <a:prstGeom prst="snipRoundRect">
            <a:avLst>
              <a:gd name="adj1" fmla="val 44822"/>
              <a:gd name="adj2" fmla="val 32201"/>
            </a:avLst>
          </a:prstGeom>
          <a:noFill/>
          <a:ln w="571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96C8CE-A69E-4629-9D55-702DA4B8BAFE}"/>
              </a:ext>
            </a:extLst>
          </p:cNvPr>
          <p:cNvSpPr txBox="1"/>
          <p:nvPr/>
        </p:nvSpPr>
        <p:spPr>
          <a:xfrm>
            <a:off x="5353878" y="2239617"/>
            <a:ext cx="2385391" cy="584775"/>
          </a:xfrm>
          <a:prstGeom prst="rect">
            <a:avLst/>
          </a:prstGeom>
          <a:noFill/>
        </p:spPr>
        <p:txBody>
          <a:bodyPr wrap="square" rtlCol="0">
            <a:spAutoFit/>
          </a:bodyPr>
          <a:lstStyle/>
          <a:p>
            <a:r>
              <a:rPr lang="en-IN" sz="3200" b="1" dirty="0"/>
              <a:t>INFERENCE</a:t>
            </a:r>
          </a:p>
        </p:txBody>
      </p:sp>
    </p:spTree>
    <p:extLst>
      <p:ext uri="{BB962C8B-B14F-4D97-AF65-F5344CB8AC3E}">
        <p14:creationId xmlns:p14="http://schemas.microsoft.com/office/powerpoint/2010/main" val="1213730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82B2CD08-A0C1-4FD4-A194-250812934F02}"/>
              </a:ext>
            </a:extLst>
          </p:cNvPr>
          <p:cNvSpPr/>
          <p:nvPr/>
        </p:nvSpPr>
        <p:spPr>
          <a:xfrm>
            <a:off x="0" y="0"/>
            <a:ext cx="4823791" cy="11131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FF0000"/>
                </a:solidFill>
              </a:rPr>
              <a:t>CORRELATION MATRIX</a:t>
            </a:r>
          </a:p>
        </p:txBody>
      </p:sp>
      <p:pic>
        <p:nvPicPr>
          <p:cNvPr id="4" name="Picture 3">
            <a:extLst>
              <a:ext uri="{FF2B5EF4-FFF2-40B4-BE49-F238E27FC236}">
                <a16:creationId xmlns:a16="http://schemas.microsoft.com/office/drawing/2014/main" id="{CE328EB1-02AD-4426-AF0C-75B16E56EA9D}"/>
              </a:ext>
            </a:extLst>
          </p:cNvPr>
          <p:cNvPicPr>
            <a:picLocks noChangeAspect="1"/>
          </p:cNvPicPr>
          <p:nvPr/>
        </p:nvPicPr>
        <p:blipFill>
          <a:blip r:embed="rId2"/>
          <a:stretch>
            <a:fillRect/>
          </a:stretch>
        </p:blipFill>
        <p:spPr>
          <a:xfrm>
            <a:off x="6467930" y="0"/>
            <a:ext cx="5724069" cy="4890052"/>
          </a:xfrm>
          <a:prstGeom prst="rect">
            <a:avLst/>
          </a:prstGeom>
        </p:spPr>
      </p:pic>
      <p:pic>
        <p:nvPicPr>
          <p:cNvPr id="5" name="Picture 4">
            <a:extLst>
              <a:ext uri="{FF2B5EF4-FFF2-40B4-BE49-F238E27FC236}">
                <a16:creationId xmlns:a16="http://schemas.microsoft.com/office/drawing/2014/main" id="{963C9D93-90E9-4E45-9EF6-17A576B4E7F4}"/>
              </a:ext>
            </a:extLst>
          </p:cNvPr>
          <p:cNvPicPr>
            <a:picLocks noChangeAspect="1"/>
          </p:cNvPicPr>
          <p:nvPr/>
        </p:nvPicPr>
        <p:blipFill>
          <a:blip r:embed="rId3"/>
          <a:stretch>
            <a:fillRect/>
          </a:stretch>
        </p:blipFill>
        <p:spPr>
          <a:xfrm>
            <a:off x="0" y="2398643"/>
            <a:ext cx="5219917" cy="4459357"/>
          </a:xfrm>
          <a:prstGeom prst="rect">
            <a:avLst/>
          </a:prstGeom>
        </p:spPr>
      </p:pic>
      <p:sp>
        <p:nvSpPr>
          <p:cNvPr id="6" name="TextBox 5">
            <a:extLst>
              <a:ext uri="{FF2B5EF4-FFF2-40B4-BE49-F238E27FC236}">
                <a16:creationId xmlns:a16="http://schemas.microsoft.com/office/drawing/2014/main" id="{947940C3-12C0-4EEC-A14C-756D724B53F5}"/>
              </a:ext>
            </a:extLst>
          </p:cNvPr>
          <p:cNvSpPr txBox="1"/>
          <p:nvPr/>
        </p:nvSpPr>
        <p:spPr>
          <a:xfrm>
            <a:off x="636104" y="1250169"/>
            <a:ext cx="4068418" cy="923330"/>
          </a:xfrm>
          <a:prstGeom prst="rect">
            <a:avLst/>
          </a:prstGeom>
          <a:noFill/>
        </p:spPr>
        <p:txBody>
          <a:bodyPr wrap="square" rtlCol="0">
            <a:spAutoFit/>
          </a:bodyPr>
          <a:lstStyle/>
          <a:p>
            <a:r>
              <a:rPr lang="en-US" dirty="0">
                <a:solidFill>
                  <a:srgbClr val="FFFF00"/>
                </a:solidFill>
              </a:rPr>
              <a:t>The variables with positive correlation (above 0.4) among both defaulters and non-defaulters are:</a:t>
            </a:r>
            <a:endParaRPr lang="en-IN" dirty="0">
              <a:solidFill>
                <a:srgbClr val="FFFF00"/>
              </a:solidFill>
            </a:endParaRPr>
          </a:p>
        </p:txBody>
      </p:sp>
      <p:sp>
        <p:nvSpPr>
          <p:cNvPr id="7" name="TextBox 6">
            <a:extLst>
              <a:ext uri="{FF2B5EF4-FFF2-40B4-BE49-F238E27FC236}">
                <a16:creationId xmlns:a16="http://schemas.microsoft.com/office/drawing/2014/main" id="{E304A13B-AC60-49D4-B3C5-15F96423A1C8}"/>
              </a:ext>
            </a:extLst>
          </p:cNvPr>
          <p:cNvSpPr txBox="1"/>
          <p:nvPr/>
        </p:nvSpPr>
        <p:spPr>
          <a:xfrm>
            <a:off x="5989982" y="5103674"/>
            <a:ext cx="5219917"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AMT_CREDIT</a:t>
            </a:r>
          </a:p>
          <a:p>
            <a:pPr marL="285750" indent="-285750">
              <a:buFont typeface="Arial" panose="020B0604020202020204" pitchFamily="34" charset="0"/>
              <a:buChar char="•"/>
            </a:pPr>
            <a:r>
              <a:rPr lang="en-US" dirty="0">
                <a:solidFill>
                  <a:srgbClr val="FFFF00"/>
                </a:solidFill>
              </a:rPr>
              <a:t>AMT_GOODS_PRICE</a:t>
            </a:r>
          </a:p>
          <a:p>
            <a:pPr marL="285750" indent="-285750">
              <a:buFont typeface="Arial" panose="020B0604020202020204" pitchFamily="34" charset="0"/>
              <a:buChar char="•"/>
            </a:pPr>
            <a:r>
              <a:rPr lang="en-US" dirty="0">
                <a:solidFill>
                  <a:srgbClr val="FFFF00"/>
                </a:solidFill>
              </a:rPr>
              <a:t>AMT_ANNUITY </a:t>
            </a:r>
          </a:p>
          <a:p>
            <a:pPr marL="285750" indent="-285750">
              <a:buFont typeface="Arial" panose="020B0604020202020204" pitchFamily="34" charset="0"/>
              <a:buChar char="•"/>
            </a:pPr>
            <a:r>
              <a:rPr lang="en-US" dirty="0">
                <a:solidFill>
                  <a:srgbClr val="FFFF00"/>
                </a:solidFill>
              </a:rPr>
              <a:t>CNT_CHILDREN</a:t>
            </a:r>
          </a:p>
          <a:p>
            <a:pPr marL="285750" indent="-285750">
              <a:buFont typeface="Arial" panose="020B0604020202020204" pitchFamily="34" charset="0"/>
              <a:buChar char="•"/>
            </a:pPr>
            <a:r>
              <a:rPr lang="en-US" dirty="0">
                <a:solidFill>
                  <a:srgbClr val="FFFF00"/>
                </a:solidFill>
              </a:rPr>
              <a:t>CNT_FAM_MEMBERS</a:t>
            </a:r>
          </a:p>
          <a:p>
            <a:pPr marL="285750" indent="-285750">
              <a:buFont typeface="Arial" panose="020B0604020202020204" pitchFamily="34" charset="0"/>
              <a:buChar char="•"/>
            </a:pPr>
            <a:r>
              <a:rPr lang="en-US" dirty="0">
                <a:solidFill>
                  <a:srgbClr val="FFFF00"/>
                </a:solidFill>
              </a:rPr>
              <a:t>AMT_INCOME_TOTAL</a:t>
            </a:r>
            <a:endParaRPr lang="en-IN" dirty="0">
              <a:solidFill>
                <a:srgbClr val="FFFF00"/>
              </a:solidFill>
            </a:endParaRPr>
          </a:p>
        </p:txBody>
      </p:sp>
    </p:spTree>
    <p:extLst>
      <p:ext uri="{BB962C8B-B14F-4D97-AF65-F5344CB8AC3E}">
        <p14:creationId xmlns:p14="http://schemas.microsoft.com/office/powerpoint/2010/main" val="4149994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FB820-7A93-48E6-98A5-70556F3536A9}"/>
              </a:ext>
            </a:extLst>
          </p:cNvPr>
          <p:cNvPicPr>
            <a:picLocks noChangeAspect="1"/>
          </p:cNvPicPr>
          <p:nvPr/>
        </p:nvPicPr>
        <p:blipFill>
          <a:blip r:embed="rId2"/>
          <a:stretch>
            <a:fillRect/>
          </a:stretch>
        </p:blipFill>
        <p:spPr>
          <a:xfrm>
            <a:off x="4914900" y="28575"/>
            <a:ext cx="7277100" cy="6829425"/>
          </a:xfrm>
          <a:prstGeom prst="rect">
            <a:avLst/>
          </a:prstGeom>
        </p:spPr>
      </p:pic>
      <p:sp>
        <p:nvSpPr>
          <p:cNvPr id="3" name="Arrow: Pentagon 2">
            <a:extLst>
              <a:ext uri="{FF2B5EF4-FFF2-40B4-BE49-F238E27FC236}">
                <a16:creationId xmlns:a16="http://schemas.microsoft.com/office/drawing/2014/main" id="{D5B5D65A-5A5F-47A5-9A46-4F38D5FE4199}"/>
              </a:ext>
            </a:extLst>
          </p:cNvPr>
          <p:cNvSpPr/>
          <p:nvPr/>
        </p:nvSpPr>
        <p:spPr>
          <a:xfrm>
            <a:off x="251791" y="0"/>
            <a:ext cx="3604591" cy="95415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rgbClr val="FF0000"/>
                </a:solidFill>
              </a:rPr>
              <a:t>PLOTS for POSITIVE CORRELATION</a:t>
            </a:r>
          </a:p>
        </p:txBody>
      </p:sp>
      <p:sp>
        <p:nvSpPr>
          <p:cNvPr id="4" name="Rectangle 3">
            <a:extLst>
              <a:ext uri="{FF2B5EF4-FFF2-40B4-BE49-F238E27FC236}">
                <a16:creationId xmlns:a16="http://schemas.microsoft.com/office/drawing/2014/main" id="{0AB8275B-D20D-4C35-B9B0-0EA862FA71E4}"/>
              </a:ext>
            </a:extLst>
          </p:cNvPr>
          <p:cNvSpPr/>
          <p:nvPr/>
        </p:nvSpPr>
        <p:spPr>
          <a:xfrm>
            <a:off x="397564" y="1384421"/>
            <a:ext cx="3856383" cy="4801314"/>
          </a:xfrm>
          <a:prstGeom prst="rect">
            <a:avLst/>
          </a:prstGeom>
        </p:spPr>
        <p:txBody>
          <a:bodyPr wrap="square">
            <a:spAutoFit/>
          </a:bodyPr>
          <a:lstStyle/>
          <a:p>
            <a:pPr marL="285750" indent="-285750">
              <a:buFont typeface="Arial" panose="020B0604020202020204" pitchFamily="34" charset="0"/>
              <a:buChar char="•"/>
            </a:pPr>
            <a:r>
              <a:rPr lang="en-US" dirty="0">
                <a:solidFill>
                  <a:srgbClr val="FFFF00"/>
                </a:solidFill>
              </a:rPr>
              <a:t>This pair plot indicates a strong positive linear relationship between AMT_CREDIT and AMT_GOODS_PRICE. </a:t>
            </a:r>
          </a:p>
          <a:p>
            <a:endParaRPr lang="en-US" dirty="0">
              <a:solidFill>
                <a:srgbClr val="FFFF00"/>
              </a:solidFill>
            </a:endParaRPr>
          </a:p>
          <a:p>
            <a:pPr marL="285750" indent="-285750">
              <a:buFont typeface="Arial" panose="020B0604020202020204" pitchFamily="34" charset="0"/>
              <a:buChar char="•"/>
            </a:pPr>
            <a:r>
              <a:rPr lang="en-US" dirty="0">
                <a:solidFill>
                  <a:srgbClr val="FFFF00"/>
                </a:solidFill>
              </a:rPr>
              <a:t>These columns are highly correlated. Most defaulters have AMT_ANNUITY below 150,000. Meaning, there are fewer defaulters with AMT_ANNUITY &gt; 150,000.</a:t>
            </a:r>
          </a:p>
          <a:p>
            <a:pPr marL="285750" indent="-285750">
              <a:buFont typeface="Arial" panose="020B0604020202020204" pitchFamily="34" charset="0"/>
              <a:buChar char="•"/>
            </a:pP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Most defaulters are below AMT_GOODS_PRICE of 3 million.</a:t>
            </a:r>
          </a:p>
          <a:p>
            <a:r>
              <a:rPr lang="en-US" dirty="0">
                <a:solidFill>
                  <a:srgbClr val="FFFF00"/>
                </a:solidFill>
              </a:rPr>
              <a:t> </a:t>
            </a:r>
          </a:p>
          <a:p>
            <a:pPr marL="285750" indent="-285750">
              <a:buFont typeface="Arial" panose="020B0604020202020204" pitchFamily="34" charset="0"/>
              <a:buChar char="•"/>
            </a:pPr>
            <a:r>
              <a:rPr lang="en-US" dirty="0">
                <a:solidFill>
                  <a:srgbClr val="FFFF00"/>
                </a:solidFill>
              </a:rPr>
              <a:t>There are fewer defaulters with AMT_CREDIT and AMT_GOODS_PRICE&gt;3 million.</a:t>
            </a:r>
            <a:endParaRPr lang="en-IN" dirty="0">
              <a:solidFill>
                <a:srgbClr val="FFFF00"/>
              </a:solidFill>
            </a:endParaRPr>
          </a:p>
        </p:txBody>
      </p:sp>
    </p:spTree>
    <p:extLst>
      <p:ext uri="{BB962C8B-B14F-4D97-AF65-F5344CB8AC3E}">
        <p14:creationId xmlns:p14="http://schemas.microsoft.com/office/powerpoint/2010/main" val="1489754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Flowchart: Punched Tape 1">
            <a:extLst>
              <a:ext uri="{FF2B5EF4-FFF2-40B4-BE49-F238E27FC236}">
                <a16:creationId xmlns:a16="http://schemas.microsoft.com/office/drawing/2014/main" id="{05B7AD93-25F4-42A1-B875-FFAA023E8007}"/>
              </a:ext>
            </a:extLst>
          </p:cNvPr>
          <p:cNvSpPr/>
          <p:nvPr/>
        </p:nvSpPr>
        <p:spPr>
          <a:xfrm>
            <a:off x="2464903" y="2160105"/>
            <a:ext cx="6162261" cy="2133599"/>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ANALYSIS OF MERGED DATA FRAME</a:t>
            </a:r>
          </a:p>
        </p:txBody>
      </p:sp>
    </p:spTree>
    <p:extLst>
      <p:ext uri="{BB962C8B-B14F-4D97-AF65-F5344CB8AC3E}">
        <p14:creationId xmlns:p14="http://schemas.microsoft.com/office/powerpoint/2010/main" val="3487318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CF8FA6C4-0893-469F-9C86-36E92C59D6B2}"/>
              </a:ext>
            </a:extLst>
          </p:cNvPr>
          <p:cNvSpPr/>
          <p:nvPr/>
        </p:nvSpPr>
        <p:spPr>
          <a:xfrm>
            <a:off x="265043" y="0"/>
            <a:ext cx="5141843" cy="12192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GENDER ANALYSIS</a:t>
            </a:r>
          </a:p>
        </p:txBody>
      </p:sp>
      <p:pic>
        <p:nvPicPr>
          <p:cNvPr id="3" name="Picture 2">
            <a:extLst>
              <a:ext uri="{FF2B5EF4-FFF2-40B4-BE49-F238E27FC236}">
                <a16:creationId xmlns:a16="http://schemas.microsoft.com/office/drawing/2014/main" id="{F8FB9527-A952-4C0F-A339-9AA654C0F349}"/>
              </a:ext>
            </a:extLst>
          </p:cNvPr>
          <p:cNvPicPr>
            <a:picLocks noChangeAspect="1"/>
          </p:cNvPicPr>
          <p:nvPr/>
        </p:nvPicPr>
        <p:blipFill>
          <a:blip r:embed="rId2"/>
          <a:stretch>
            <a:fillRect/>
          </a:stretch>
        </p:blipFill>
        <p:spPr>
          <a:xfrm>
            <a:off x="2457902" y="1691516"/>
            <a:ext cx="9641333" cy="3474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38207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C6A07B59-EC01-41E2-AEF4-81B9F1D2996C}"/>
              </a:ext>
            </a:extLst>
          </p:cNvPr>
          <p:cNvSpPr/>
          <p:nvPr/>
        </p:nvSpPr>
        <p:spPr>
          <a:xfrm>
            <a:off x="119270" y="0"/>
            <a:ext cx="5976730" cy="12987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FF0000"/>
                </a:solidFill>
              </a:rPr>
              <a:t>CONTRACT STATUS ANALYSIS</a:t>
            </a:r>
          </a:p>
        </p:txBody>
      </p:sp>
      <p:pic>
        <p:nvPicPr>
          <p:cNvPr id="3" name="Picture 2">
            <a:extLst>
              <a:ext uri="{FF2B5EF4-FFF2-40B4-BE49-F238E27FC236}">
                <a16:creationId xmlns:a16="http://schemas.microsoft.com/office/drawing/2014/main" id="{005E15B8-900D-414A-843A-B46CC23F10CF}"/>
              </a:ext>
            </a:extLst>
          </p:cNvPr>
          <p:cNvPicPr>
            <a:picLocks noChangeAspect="1"/>
          </p:cNvPicPr>
          <p:nvPr/>
        </p:nvPicPr>
        <p:blipFill>
          <a:blip r:embed="rId2"/>
          <a:stretch>
            <a:fillRect/>
          </a:stretch>
        </p:blipFill>
        <p:spPr>
          <a:xfrm>
            <a:off x="0" y="1696277"/>
            <a:ext cx="8502366" cy="4161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BFD8668F-78C1-4282-8F10-2D1807877B95}"/>
              </a:ext>
            </a:extLst>
          </p:cNvPr>
          <p:cNvSpPr txBox="1"/>
          <p:nvPr/>
        </p:nvSpPr>
        <p:spPr>
          <a:xfrm>
            <a:off x="8998226" y="1073426"/>
            <a:ext cx="2491408" cy="5078313"/>
          </a:xfrm>
          <a:prstGeom prst="rect">
            <a:avLst/>
          </a:prstGeom>
          <a:noFill/>
        </p:spPr>
        <p:txBody>
          <a:bodyPr wrap="square" rtlCol="0">
            <a:spAutoFit/>
          </a:bodyPr>
          <a:lstStyle/>
          <a:p>
            <a:r>
              <a:rPr lang="en-US" dirty="0">
                <a:solidFill>
                  <a:srgbClr val="92D050"/>
                </a:solidFill>
              </a:rPr>
              <a:t>INFERENCE:</a:t>
            </a:r>
          </a:p>
          <a:p>
            <a:endParaRPr lang="en-US" dirty="0">
              <a:solidFill>
                <a:srgbClr val="92D050"/>
              </a:solidFill>
            </a:endParaRPr>
          </a:p>
          <a:p>
            <a:pPr marL="285750" indent="-285750">
              <a:buFont typeface="Arial" panose="020B0604020202020204" pitchFamily="34" charset="0"/>
              <a:buChar char="•"/>
            </a:pPr>
            <a:r>
              <a:rPr lang="en-US" dirty="0">
                <a:solidFill>
                  <a:srgbClr val="92D050"/>
                </a:solidFill>
              </a:rPr>
              <a:t>90% of applicants who previously had cancelled loans are non-defaulters.</a:t>
            </a:r>
          </a:p>
          <a:p>
            <a:endParaRPr lang="en-US" dirty="0">
              <a:solidFill>
                <a:srgbClr val="92D050"/>
              </a:solidFill>
            </a:endParaRPr>
          </a:p>
          <a:p>
            <a:pPr marL="285750" indent="-285750">
              <a:buFont typeface="Arial" panose="020B0604020202020204" pitchFamily="34" charset="0"/>
              <a:buChar char="•"/>
            </a:pPr>
            <a:r>
              <a:rPr lang="en-US" dirty="0">
                <a:solidFill>
                  <a:srgbClr val="92D050"/>
                </a:solidFill>
              </a:rPr>
              <a:t>Applicants who had previously been refused loans are the second highest percentage among defaulters.</a:t>
            </a:r>
          </a:p>
          <a:p>
            <a:endParaRPr lang="en-US" dirty="0">
              <a:solidFill>
                <a:srgbClr val="92D050"/>
              </a:solidFill>
            </a:endParaRPr>
          </a:p>
          <a:p>
            <a:pPr marL="285750" indent="-285750">
              <a:buFont typeface="Arial" panose="020B0604020202020204" pitchFamily="34" charset="0"/>
              <a:buChar char="•"/>
            </a:pPr>
            <a:r>
              <a:rPr lang="en-US" dirty="0">
                <a:solidFill>
                  <a:srgbClr val="92D050"/>
                </a:solidFill>
              </a:rPr>
              <a:t>88% of applicants who had previously been refused loans are non-defaulters.</a:t>
            </a:r>
            <a:endParaRPr lang="en-IN" dirty="0">
              <a:solidFill>
                <a:srgbClr val="92D050"/>
              </a:solidFill>
            </a:endParaRPr>
          </a:p>
        </p:txBody>
      </p:sp>
      <p:sp>
        <p:nvSpPr>
          <p:cNvPr id="5" name="Rectangle 4">
            <a:extLst>
              <a:ext uri="{FF2B5EF4-FFF2-40B4-BE49-F238E27FC236}">
                <a16:creationId xmlns:a16="http://schemas.microsoft.com/office/drawing/2014/main" id="{CBBDE70A-1B70-4A00-8CDD-CEB85BB3E9A6}"/>
              </a:ext>
            </a:extLst>
          </p:cNvPr>
          <p:cNvSpPr/>
          <p:nvPr/>
        </p:nvSpPr>
        <p:spPr>
          <a:xfrm>
            <a:off x="8984974" y="874642"/>
            <a:ext cx="2425148" cy="544664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812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4066A-154D-4543-9230-6DA800ACD617}"/>
              </a:ext>
            </a:extLst>
          </p:cNvPr>
          <p:cNvPicPr>
            <a:picLocks noChangeAspect="1"/>
          </p:cNvPicPr>
          <p:nvPr/>
        </p:nvPicPr>
        <p:blipFill>
          <a:blip r:embed="rId2"/>
          <a:stretch>
            <a:fillRect/>
          </a:stretch>
        </p:blipFill>
        <p:spPr>
          <a:xfrm>
            <a:off x="5679773" y="197540"/>
            <a:ext cx="6402432" cy="2790825"/>
          </a:xfrm>
          <a:prstGeom prst="rect">
            <a:avLst/>
          </a:prstGeom>
        </p:spPr>
      </p:pic>
      <p:pic>
        <p:nvPicPr>
          <p:cNvPr id="3" name="Picture 2">
            <a:extLst>
              <a:ext uri="{FF2B5EF4-FFF2-40B4-BE49-F238E27FC236}">
                <a16:creationId xmlns:a16="http://schemas.microsoft.com/office/drawing/2014/main" id="{7683969C-29B8-47B0-88CD-73FEFBE8AC6A}"/>
              </a:ext>
            </a:extLst>
          </p:cNvPr>
          <p:cNvPicPr>
            <a:picLocks noChangeAspect="1"/>
          </p:cNvPicPr>
          <p:nvPr/>
        </p:nvPicPr>
        <p:blipFill>
          <a:blip r:embed="rId3"/>
          <a:stretch>
            <a:fillRect/>
          </a:stretch>
        </p:blipFill>
        <p:spPr>
          <a:xfrm>
            <a:off x="132522" y="3869635"/>
            <a:ext cx="6490539" cy="2790825"/>
          </a:xfrm>
          <a:prstGeom prst="rect">
            <a:avLst/>
          </a:prstGeom>
        </p:spPr>
      </p:pic>
      <p:sp>
        <p:nvSpPr>
          <p:cNvPr id="4" name="TextBox 3">
            <a:extLst>
              <a:ext uri="{FF2B5EF4-FFF2-40B4-BE49-F238E27FC236}">
                <a16:creationId xmlns:a16="http://schemas.microsoft.com/office/drawing/2014/main" id="{F527FDA5-D334-4E70-A215-E1A1A38443A4}"/>
              </a:ext>
            </a:extLst>
          </p:cNvPr>
          <p:cNvSpPr txBox="1"/>
          <p:nvPr/>
        </p:nvSpPr>
        <p:spPr>
          <a:xfrm>
            <a:off x="509381" y="742122"/>
            <a:ext cx="3983107" cy="2585323"/>
          </a:xfrm>
          <a:prstGeom prst="rect">
            <a:avLst/>
          </a:prstGeom>
          <a:noFill/>
        </p:spPr>
        <p:txBody>
          <a:bodyPr wrap="square" rtlCol="0">
            <a:spAutoFit/>
          </a:bodyPr>
          <a:lstStyle/>
          <a:p>
            <a:r>
              <a:rPr lang="en-IN" dirty="0">
                <a:solidFill>
                  <a:srgbClr val="FFFF00"/>
                </a:solidFill>
              </a:rPr>
              <a:t>INFERENCE:</a:t>
            </a:r>
          </a:p>
          <a:p>
            <a:pPr marL="285750" indent="-285750">
              <a:buFont typeface="Arial" panose="020B0604020202020204" pitchFamily="34" charset="0"/>
              <a:buChar char="•"/>
            </a:pPr>
            <a:r>
              <a:rPr lang="en-US" dirty="0">
                <a:solidFill>
                  <a:srgbClr val="FFFF00"/>
                </a:solidFill>
              </a:rPr>
              <a:t>AMT_ANNUITY among current applicants is higher than among previous applicants with a uniform distribution.</a:t>
            </a:r>
          </a:p>
          <a:p>
            <a:endParaRPr lang="en-US" dirty="0">
              <a:solidFill>
                <a:srgbClr val="FFFF00"/>
              </a:solidFill>
            </a:endParaRPr>
          </a:p>
          <a:p>
            <a:pPr marL="285750" indent="-285750">
              <a:buFont typeface="Arial" panose="020B0604020202020204" pitchFamily="34" charset="0"/>
              <a:buChar char="•"/>
            </a:pPr>
            <a:r>
              <a:rPr lang="en-US" dirty="0">
                <a:solidFill>
                  <a:srgbClr val="FFFF00"/>
                </a:solidFill>
              </a:rPr>
              <a:t>AMT_GOODS_PRICE among current applicants is much lower compared to previous applicants.</a:t>
            </a:r>
            <a:endParaRPr lang="en-IN" dirty="0">
              <a:solidFill>
                <a:srgbClr val="FFFF00"/>
              </a:solidFill>
            </a:endParaRPr>
          </a:p>
        </p:txBody>
      </p:sp>
      <p:sp>
        <p:nvSpPr>
          <p:cNvPr id="5" name="Rectangle 4">
            <a:extLst>
              <a:ext uri="{FF2B5EF4-FFF2-40B4-BE49-F238E27FC236}">
                <a16:creationId xmlns:a16="http://schemas.microsoft.com/office/drawing/2014/main" id="{381C5B09-167E-48B8-9CC7-EFE93FA5459D}"/>
              </a:ext>
            </a:extLst>
          </p:cNvPr>
          <p:cNvSpPr/>
          <p:nvPr/>
        </p:nvSpPr>
        <p:spPr>
          <a:xfrm>
            <a:off x="396737" y="471026"/>
            <a:ext cx="4208393" cy="31275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28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9940B-0EA5-4E5A-A18C-3803A780ABAD}"/>
              </a:ext>
            </a:extLst>
          </p:cNvPr>
          <p:cNvPicPr>
            <a:picLocks noChangeAspect="1"/>
          </p:cNvPicPr>
          <p:nvPr/>
        </p:nvPicPr>
        <p:blipFill>
          <a:blip r:embed="rId2"/>
          <a:stretch>
            <a:fillRect/>
          </a:stretch>
        </p:blipFill>
        <p:spPr>
          <a:xfrm>
            <a:off x="649357" y="145774"/>
            <a:ext cx="10105791" cy="4943061"/>
          </a:xfrm>
          <a:prstGeom prst="rect">
            <a:avLst/>
          </a:prstGeom>
        </p:spPr>
      </p:pic>
      <p:sp>
        <p:nvSpPr>
          <p:cNvPr id="3" name="TextBox 2">
            <a:extLst>
              <a:ext uri="{FF2B5EF4-FFF2-40B4-BE49-F238E27FC236}">
                <a16:creationId xmlns:a16="http://schemas.microsoft.com/office/drawing/2014/main" id="{0F9CF08E-3FFC-4C3D-97CF-3FAA2083CF05}"/>
              </a:ext>
            </a:extLst>
          </p:cNvPr>
          <p:cNvSpPr txBox="1"/>
          <p:nvPr/>
        </p:nvSpPr>
        <p:spPr>
          <a:xfrm>
            <a:off x="3750365" y="5512691"/>
            <a:ext cx="6639339"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92D050"/>
                </a:solidFill>
              </a:rPr>
              <a:t>According to the above heatmap, we can see that both columns have almost no correlation with the Target variable column. We can drop these columns for a cleaner analysis.</a:t>
            </a:r>
            <a:endParaRPr lang="en-IN" sz="2000" dirty="0">
              <a:solidFill>
                <a:srgbClr val="92D050"/>
              </a:solidFill>
            </a:endParaRPr>
          </a:p>
        </p:txBody>
      </p:sp>
      <p:sp>
        <p:nvSpPr>
          <p:cNvPr id="4" name="Rectangle 3">
            <a:extLst>
              <a:ext uri="{FF2B5EF4-FFF2-40B4-BE49-F238E27FC236}">
                <a16:creationId xmlns:a16="http://schemas.microsoft.com/office/drawing/2014/main" id="{A08451D3-FA58-4442-98B3-D1400ACD68C2}"/>
              </a:ext>
            </a:extLst>
          </p:cNvPr>
          <p:cNvSpPr/>
          <p:nvPr/>
        </p:nvSpPr>
        <p:spPr>
          <a:xfrm>
            <a:off x="3604591" y="5512691"/>
            <a:ext cx="6970644" cy="119953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5356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ACF16F-3D3A-43FD-955F-811930CDD82F}"/>
              </a:ext>
            </a:extLst>
          </p:cNvPr>
          <p:cNvSpPr txBox="1"/>
          <p:nvPr/>
        </p:nvSpPr>
        <p:spPr>
          <a:xfrm>
            <a:off x="483704" y="772521"/>
            <a:ext cx="11224591" cy="6463308"/>
          </a:xfrm>
          <a:prstGeom prst="rect">
            <a:avLst/>
          </a:prstGeom>
          <a:noFill/>
        </p:spPr>
        <p:txBody>
          <a:bodyPr wrap="square" rtlCol="0">
            <a:spAutoFit/>
          </a:bodyPr>
          <a:lstStyle/>
          <a:p>
            <a:pPr marL="342900" indent="-342900">
              <a:buAutoNum type="arabicPeriod"/>
            </a:pPr>
            <a:r>
              <a:rPr lang="en-US" dirty="0"/>
              <a:t>Applicants who live own a car. Those with academic degrees are less likely to default. Student and businessman have no defaulters in our data.</a:t>
            </a:r>
          </a:p>
          <a:p>
            <a:pPr marL="342900" indent="-342900">
              <a:buAutoNum type="arabicPeriod"/>
            </a:pPr>
            <a:r>
              <a:rPr lang="en-US" dirty="0"/>
              <a:t>Above the age of 50 unlikely to default.</a:t>
            </a:r>
          </a:p>
          <a:p>
            <a:pPr marL="342900" indent="-342900">
              <a:buFont typeface="+mj-lt"/>
              <a:buAutoNum type="arabicPeriod"/>
            </a:pPr>
            <a:r>
              <a:rPr lang="en-US" dirty="0"/>
              <a:t>Target pensioners, students and businessman for offering loans.</a:t>
            </a:r>
          </a:p>
          <a:p>
            <a:pPr marL="342900" indent="-342900">
              <a:buFont typeface="+mj-lt"/>
              <a:buAutoNum type="arabicPeriod"/>
            </a:pPr>
            <a:r>
              <a:rPr lang="en-US" dirty="0"/>
              <a:t>Target applicants with no children as they are less likely to default.</a:t>
            </a:r>
          </a:p>
          <a:p>
            <a:pPr marL="342900" indent="-342900">
              <a:buFont typeface="+mj-lt"/>
              <a:buAutoNum type="arabicPeriod"/>
            </a:pPr>
            <a:r>
              <a:rPr lang="en-US" dirty="0"/>
              <a:t>Offer lower interest rates to target field applicants.</a:t>
            </a:r>
          </a:p>
          <a:p>
            <a:pPr marL="342900" indent="-342900">
              <a:buFont typeface="+mj-lt"/>
              <a:buAutoNum type="arabicPeriod"/>
            </a:pPr>
            <a:r>
              <a:rPr lang="en-US" dirty="0"/>
              <a:t>Income below 300K are more likely to default. Offer higher interest rate.</a:t>
            </a:r>
          </a:p>
          <a:p>
            <a:pPr marL="342900" indent="-342900">
              <a:buFont typeface="+mj-lt"/>
              <a:buAutoNum type="arabicPeriod"/>
            </a:pPr>
            <a:r>
              <a:rPr lang="en-US" dirty="0"/>
              <a:t>Applicants in rented apartments or living with parents are more likely to default. Offer partial loans or higher interest rates.</a:t>
            </a:r>
          </a:p>
          <a:p>
            <a:pPr marL="342900" indent="-342900">
              <a:buFont typeface="+mj-lt"/>
              <a:buAutoNum type="arabicPeriod"/>
            </a:pPr>
            <a:r>
              <a:rPr lang="en-US" dirty="0"/>
              <a:t>Low skill laborers, drivers, Waiters/Bar men staff and security staff are have higher probability of defaulting. Use stricter requirements to avail a loan for applicants from these occupations.</a:t>
            </a:r>
          </a:p>
          <a:p>
            <a:pPr marL="342900" indent="-342900">
              <a:buFont typeface="+mj-lt"/>
              <a:buAutoNum type="arabicPeriod"/>
            </a:pPr>
            <a:r>
              <a:rPr lang="en-US" dirty="0"/>
              <a:t>Unemployed and maternity leave income types are more likely defaulters. Avoid such income types when for approving loans.</a:t>
            </a:r>
          </a:p>
          <a:p>
            <a:pPr marL="342900" indent="-342900">
              <a:buFont typeface="+mj-lt"/>
              <a:buAutoNum type="arabicPeriod"/>
            </a:pPr>
            <a:r>
              <a:rPr lang="en-US" dirty="0"/>
              <a:t>Applicants with 4 or more children or more than 5 family members are likely to be defaulters. Offer higher interest rates.</a:t>
            </a:r>
          </a:p>
          <a:p>
            <a:pPr marL="342900" indent="-342900">
              <a:buFont typeface="+mj-lt"/>
              <a:buAutoNum type="arabicPeriod"/>
            </a:pPr>
            <a:r>
              <a:rPr lang="en-US" dirty="0"/>
              <a:t>Applicants with 200-600K credit amount are more likely to default. As 200-300K credit range is the most common among applicants, offering higher interest rates or partial loans is advised.</a:t>
            </a:r>
          </a:p>
          <a:p>
            <a:pPr marL="342900" indent="-342900">
              <a:buFont typeface="+mj-lt"/>
              <a:buAutoNum type="arabicPeriod"/>
            </a:pPr>
            <a:endParaRPr lang="en-US" dirty="0"/>
          </a:p>
          <a:p>
            <a:pPr marL="342900" indent="-342900">
              <a:buFont typeface="+mj-lt"/>
              <a:buAutoNum type="arabicPeriod"/>
            </a:pPr>
            <a:r>
              <a:rPr lang="en-US" dirty="0"/>
              <a:t>Over 1 million credit loan are less likely to default, so target applicants with higher loan credits.</a:t>
            </a:r>
          </a:p>
          <a:p>
            <a:pPr marL="342900" indent="-342900">
              <a:buFont typeface="+mj-lt"/>
              <a:buAutoNum type="arabicPeriod"/>
            </a:pPr>
            <a:endParaRPr lang="en-US" dirty="0"/>
          </a:p>
          <a:p>
            <a:pPr marL="342900" indent="-342900">
              <a:buFont typeface="+mj-lt"/>
              <a:buAutoNum type="arabicPeriod"/>
            </a:pPr>
            <a:r>
              <a:rPr lang="en-US" dirty="0"/>
              <a:t>Applicants who have previously been refused loans have not defaulted. Inquire reasons for refused loan and introduce re-examination of loans for refused applicants to target them for future loan offers.</a:t>
            </a:r>
          </a:p>
          <a:p>
            <a:pPr marL="342900" indent="-342900">
              <a:buFont typeface="+mj-lt"/>
              <a:buAutoNum type="arabicPeriod"/>
            </a:pPr>
            <a:endParaRPr lang="en-IN" dirty="0"/>
          </a:p>
        </p:txBody>
      </p:sp>
      <p:sp>
        <p:nvSpPr>
          <p:cNvPr id="6" name="Arrow: Chevron 5">
            <a:extLst>
              <a:ext uri="{FF2B5EF4-FFF2-40B4-BE49-F238E27FC236}">
                <a16:creationId xmlns:a16="http://schemas.microsoft.com/office/drawing/2014/main" id="{33F55381-36CD-4C80-A8E1-0AFA03CE96E9}"/>
              </a:ext>
            </a:extLst>
          </p:cNvPr>
          <p:cNvSpPr/>
          <p:nvPr/>
        </p:nvSpPr>
        <p:spPr>
          <a:xfrm>
            <a:off x="4041913" y="132521"/>
            <a:ext cx="4121426" cy="63999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i="1" dirty="0">
                <a:solidFill>
                  <a:srgbClr val="FF0000"/>
                </a:solidFill>
              </a:rPr>
              <a:t>FINAL CONCLUSION</a:t>
            </a:r>
          </a:p>
        </p:txBody>
      </p:sp>
    </p:spTree>
    <p:extLst>
      <p:ext uri="{BB962C8B-B14F-4D97-AF65-F5344CB8AC3E}">
        <p14:creationId xmlns:p14="http://schemas.microsoft.com/office/powerpoint/2010/main" val="2531315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22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77DE98-1AD9-4B4E-A255-6303815E927A}"/>
              </a:ext>
            </a:extLst>
          </p:cNvPr>
          <p:cNvPicPr>
            <a:picLocks noChangeAspect="1"/>
          </p:cNvPicPr>
          <p:nvPr/>
        </p:nvPicPr>
        <p:blipFill>
          <a:blip r:embed="rId2"/>
          <a:stretch>
            <a:fillRect/>
          </a:stretch>
        </p:blipFill>
        <p:spPr>
          <a:xfrm>
            <a:off x="199196" y="264008"/>
            <a:ext cx="5790785" cy="5057775"/>
          </a:xfrm>
          <a:prstGeom prst="rect">
            <a:avLst/>
          </a:prstGeom>
        </p:spPr>
      </p:pic>
      <p:sp>
        <p:nvSpPr>
          <p:cNvPr id="3" name="TextBox 2">
            <a:extLst>
              <a:ext uri="{FF2B5EF4-FFF2-40B4-BE49-F238E27FC236}">
                <a16:creationId xmlns:a16="http://schemas.microsoft.com/office/drawing/2014/main" id="{A8433B6E-C596-406C-B025-83917EBE9A77}"/>
              </a:ext>
            </a:extLst>
          </p:cNvPr>
          <p:cNvSpPr txBox="1"/>
          <p:nvPr/>
        </p:nvSpPr>
        <p:spPr>
          <a:xfrm>
            <a:off x="6745357" y="1007165"/>
            <a:ext cx="384313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From the given heatmap we can see there is no correlation between these variables and the target variable, and therefore we will drop these columns.</a:t>
            </a:r>
            <a:endParaRPr lang="en-IN" dirty="0">
              <a:solidFill>
                <a:srgbClr val="FFFF00"/>
              </a:solidFill>
            </a:endParaRPr>
          </a:p>
        </p:txBody>
      </p:sp>
      <p:sp>
        <p:nvSpPr>
          <p:cNvPr id="4" name="Rectangle 3">
            <a:extLst>
              <a:ext uri="{FF2B5EF4-FFF2-40B4-BE49-F238E27FC236}">
                <a16:creationId xmlns:a16="http://schemas.microsoft.com/office/drawing/2014/main" id="{65DC69CB-6482-44FA-9A6C-743364CD0DAF}"/>
              </a:ext>
            </a:extLst>
          </p:cNvPr>
          <p:cNvSpPr/>
          <p:nvPr/>
        </p:nvSpPr>
        <p:spPr>
          <a:xfrm>
            <a:off x="6745357" y="874643"/>
            <a:ext cx="4187686" cy="190831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879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0FB9138E-AAF5-48A9-B319-3DCC652D3AA2}"/>
              </a:ext>
            </a:extLst>
          </p:cNvPr>
          <p:cNvSpPr/>
          <p:nvPr/>
        </p:nvSpPr>
        <p:spPr>
          <a:xfrm>
            <a:off x="145774" y="0"/>
            <a:ext cx="6506817" cy="12722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BOX PLOT for INCOME AMOUNT</a:t>
            </a:r>
          </a:p>
        </p:txBody>
      </p:sp>
      <p:pic>
        <p:nvPicPr>
          <p:cNvPr id="4" name="Picture 3">
            <a:extLst>
              <a:ext uri="{FF2B5EF4-FFF2-40B4-BE49-F238E27FC236}">
                <a16:creationId xmlns:a16="http://schemas.microsoft.com/office/drawing/2014/main" id="{D45D63E8-4AAC-498D-B40A-D20B3E4C20A1}"/>
              </a:ext>
            </a:extLst>
          </p:cNvPr>
          <p:cNvPicPr>
            <a:picLocks noChangeAspect="1"/>
          </p:cNvPicPr>
          <p:nvPr/>
        </p:nvPicPr>
        <p:blipFill>
          <a:blip r:embed="rId2"/>
          <a:stretch>
            <a:fillRect/>
          </a:stretch>
        </p:blipFill>
        <p:spPr>
          <a:xfrm>
            <a:off x="360914" y="1686546"/>
            <a:ext cx="5602923" cy="3720341"/>
          </a:xfrm>
          <a:prstGeom prst="rect">
            <a:avLst/>
          </a:prstGeom>
        </p:spPr>
      </p:pic>
      <p:sp>
        <p:nvSpPr>
          <p:cNvPr id="5" name="TextBox 4">
            <a:extLst>
              <a:ext uri="{FF2B5EF4-FFF2-40B4-BE49-F238E27FC236}">
                <a16:creationId xmlns:a16="http://schemas.microsoft.com/office/drawing/2014/main" id="{9BF7DA81-2A75-4F7E-9DAC-5ACD649688E3}"/>
              </a:ext>
            </a:extLst>
          </p:cNvPr>
          <p:cNvSpPr txBox="1"/>
          <p:nvPr/>
        </p:nvSpPr>
        <p:spPr>
          <a:xfrm>
            <a:off x="7235687" y="659295"/>
            <a:ext cx="3538331" cy="590931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2D050"/>
                </a:solidFill>
              </a:rPr>
              <a:t>We can see the farthest outlier for this column(the maximum value) is significantly higher than the other values. This can skew the data if not treated properly.</a:t>
            </a:r>
          </a:p>
          <a:p>
            <a:pPr marL="285750" indent="-285750">
              <a:buFont typeface="Arial" panose="020B0604020202020204" pitchFamily="34" charset="0"/>
              <a:buChar char="•"/>
            </a:pPr>
            <a:r>
              <a:rPr lang="en-US" dirty="0">
                <a:solidFill>
                  <a:srgbClr val="92D050"/>
                </a:solidFill>
              </a:rPr>
              <a:t>However, we recommend capping the data at the 99th percentile so we can keep the data and analyze. With capping, we prevent loss of information that these outliers provide. The number of outlier rows are significant enough that they are valuable data that can contribute to understanding the attributes better. Deleting them would affect the overall analysis of the variable.</a:t>
            </a:r>
          </a:p>
          <a:p>
            <a:pPr marL="285750" indent="-285750">
              <a:buFont typeface="Arial" panose="020B0604020202020204" pitchFamily="34" charset="0"/>
              <a:buChar char="•"/>
            </a:pPr>
            <a:endParaRPr lang="en-US" dirty="0">
              <a:solidFill>
                <a:srgbClr val="92D050"/>
              </a:solidFill>
            </a:endParaRPr>
          </a:p>
          <a:p>
            <a:r>
              <a:rPr lang="en-US" dirty="0">
                <a:solidFill>
                  <a:srgbClr val="92D050"/>
                </a:solidFill>
              </a:rPr>
              <a:t>  Hence, deletion is not recommended for these rows.</a:t>
            </a:r>
            <a:endParaRPr lang="en-IN" dirty="0">
              <a:solidFill>
                <a:srgbClr val="92D050"/>
              </a:solidFill>
            </a:endParaRPr>
          </a:p>
        </p:txBody>
      </p:sp>
      <p:sp>
        <p:nvSpPr>
          <p:cNvPr id="6" name="Rectangle 5">
            <a:extLst>
              <a:ext uri="{FF2B5EF4-FFF2-40B4-BE49-F238E27FC236}">
                <a16:creationId xmlns:a16="http://schemas.microsoft.com/office/drawing/2014/main" id="{408964B6-D2E3-4AB6-A1D4-089C48909087}"/>
              </a:ext>
            </a:extLst>
          </p:cNvPr>
          <p:cNvSpPr/>
          <p:nvPr/>
        </p:nvSpPr>
        <p:spPr>
          <a:xfrm>
            <a:off x="7235687" y="424070"/>
            <a:ext cx="3697356" cy="61445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8877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9D043A49-BB5A-4E88-A8E1-67667E531493}"/>
              </a:ext>
            </a:extLst>
          </p:cNvPr>
          <p:cNvSpPr/>
          <p:nvPr/>
        </p:nvSpPr>
        <p:spPr>
          <a:xfrm>
            <a:off x="92766" y="0"/>
            <a:ext cx="7407965" cy="12026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BOX PLOT for CREDIT AMOUNT</a:t>
            </a:r>
          </a:p>
        </p:txBody>
      </p:sp>
      <p:sp>
        <p:nvSpPr>
          <p:cNvPr id="3" name="TextBox 2">
            <a:extLst>
              <a:ext uri="{FF2B5EF4-FFF2-40B4-BE49-F238E27FC236}">
                <a16:creationId xmlns:a16="http://schemas.microsoft.com/office/drawing/2014/main" id="{95C39EF1-1B56-4AA9-8A7D-0BB209A82CCA}"/>
              </a:ext>
            </a:extLst>
          </p:cNvPr>
          <p:cNvSpPr txBox="1"/>
          <p:nvPr/>
        </p:nvSpPr>
        <p:spPr>
          <a:xfrm>
            <a:off x="6864626" y="1802296"/>
            <a:ext cx="3167270" cy="3477875"/>
          </a:xfrm>
          <a:prstGeom prst="rect">
            <a:avLst/>
          </a:prstGeom>
          <a:noFill/>
        </p:spPr>
        <p:txBody>
          <a:bodyPr wrap="square" rtlCol="0">
            <a:spAutoFit/>
          </a:bodyPr>
          <a:lstStyle/>
          <a:p>
            <a:r>
              <a:rPr lang="en-US" sz="2000" dirty="0">
                <a:solidFill>
                  <a:schemeClr val="bg2">
                    <a:lumMod val="75000"/>
                  </a:schemeClr>
                </a:solidFill>
              </a:rPr>
              <a:t>Suggestion:</a:t>
            </a:r>
          </a:p>
          <a:p>
            <a:r>
              <a:rPr lang="en-US" sz="2000" dirty="0">
                <a:solidFill>
                  <a:schemeClr val="bg2">
                    <a:lumMod val="75000"/>
                  </a:schemeClr>
                </a:solidFill>
              </a:rPr>
              <a:t>We recommend capping the data at 99th percentile. Being cognizant of the extreme outlier in this column, and refraining from using mean (due to its sensitivity to outliers) and looking at the median/quantiles for its analysis.</a:t>
            </a:r>
            <a:endParaRPr lang="en-IN" sz="2000" dirty="0">
              <a:solidFill>
                <a:schemeClr val="bg2">
                  <a:lumMod val="75000"/>
                </a:schemeClr>
              </a:solidFill>
            </a:endParaRPr>
          </a:p>
        </p:txBody>
      </p:sp>
      <p:pic>
        <p:nvPicPr>
          <p:cNvPr id="4" name="Picture 3">
            <a:extLst>
              <a:ext uri="{FF2B5EF4-FFF2-40B4-BE49-F238E27FC236}">
                <a16:creationId xmlns:a16="http://schemas.microsoft.com/office/drawing/2014/main" id="{5BAC4ED2-4982-4845-8A1B-DB3EC4855BA6}"/>
              </a:ext>
            </a:extLst>
          </p:cNvPr>
          <p:cNvPicPr>
            <a:picLocks noChangeAspect="1"/>
          </p:cNvPicPr>
          <p:nvPr/>
        </p:nvPicPr>
        <p:blipFill>
          <a:blip r:embed="rId2"/>
          <a:stretch>
            <a:fillRect/>
          </a:stretch>
        </p:blipFill>
        <p:spPr>
          <a:xfrm>
            <a:off x="375202" y="1517788"/>
            <a:ext cx="5469007" cy="3822424"/>
          </a:xfrm>
          <a:prstGeom prst="rect">
            <a:avLst/>
          </a:prstGeom>
        </p:spPr>
      </p:pic>
      <p:sp>
        <p:nvSpPr>
          <p:cNvPr id="5" name="Rectangle 4">
            <a:extLst>
              <a:ext uri="{FF2B5EF4-FFF2-40B4-BE49-F238E27FC236}">
                <a16:creationId xmlns:a16="http://schemas.microsoft.com/office/drawing/2014/main" id="{365E743F-8CEC-402D-BF89-E5B5C97C3A06}"/>
              </a:ext>
            </a:extLst>
          </p:cNvPr>
          <p:cNvSpPr/>
          <p:nvPr/>
        </p:nvSpPr>
        <p:spPr>
          <a:xfrm>
            <a:off x="6692348" y="1643270"/>
            <a:ext cx="3511826" cy="369694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081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CFC83E77-1331-4B78-B617-771760ADC01D}"/>
              </a:ext>
            </a:extLst>
          </p:cNvPr>
          <p:cNvSpPr/>
          <p:nvPr/>
        </p:nvSpPr>
        <p:spPr>
          <a:xfrm>
            <a:off x="106018" y="0"/>
            <a:ext cx="6639339" cy="12192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BOX PLOT FOR ANNUITY AMOUNT</a:t>
            </a:r>
          </a:p>
        </p:txBody>
      </p:sp>
      <p:pic>
        <p:nvPicPr>
          <p:cNvPr id="3" name="Picture 2">
            <a:extLst>
              <a:ext uri="{FF2B5EF4-FFF2-40B4-BE49-F238E27FC236}">
                <a16:creationId xmlns:a16="http://schemas.microsoft.com/office/drawing/2014/main" id="{783D1EE6-6285-4C43-8BF8-DEF1A0185302}"/>
              </a:ext>
            </a:extLst>
          </p:cNvPr>
          <p:cNvPicPr>
            <a:picLocks noChangeAspect="1"/>
          </p:cNvPicPr>
          <p:nvPr/>
        </p:nvPicPr>
        <p:blipFill>
          <a:blip r:embed="rId2"/>
          <a:stretch>
            <a:fillRect/>
          </a:stretch>
        </p:blipFill>
        <p:spPr>
          <a:xfrm>
            <a:off x="513738" y="1501015"/>
            <a:ext cx="5823898" cy="3680585"/>
          </a:xfrm>
          <a:prstGeom prst="rect">
            <a:avLst/>
          </a:prstGeom>
        </p:spPr>
      </p:pic>
      <p:sp>
        <p:nvSpPr>
          <p:cNvPr id="4" name="TextBox 3">
            <a:extLst>
              <a:ext uri="{FF2B5EF4-FFF2-40B4-BE49-F238E27FC236}">
                <a16:creationId xmlns:a16="http://schemas.microsoft.com/office/drawing/2014/main" id="{96551D30-99F2-4800-9312-FD2A2CE30336}"/>
              </a:ext>
            </a:extLst>
          </p:cNvPr>
          <p:cNvSpPr txBox="1"/>
          <p:nvPr/>
        </p:nvSpPr>
        <p:spPr>
          <a:xfrm>
            <a:off x="6997147" y="1855305"/>
            <a:ext cx="3843131" cy="2246769"/>
          </a:xfrm>
          <a:prstGeom prst="rect">
            <a:avLst/>
          </a:prstGeom>
          <a:noFill/>
        </p:spPr>
        <p:txBody>
          <a:bodyPr wrap="square" rtlCol="0">
            <a:spAutoFit/>
          </a:bodyPr>
          <a:lstStyle/>
          <a:p>
            <a:r>
              <a:rPr lang="en-US" sz="2000" dirty="0">
                <a:solidFill>
                  <a:schemeClr val="bg2">
                    <a:lumMod val="75000"/>
                  </a:schemeClr>
                </a:solidFill>
              </a:rPr>
              <a:t>Suggestion:</a:t>
            </a:r>
          </a:p>
          <a:p>
            <a:r>
              <a:rPr lang="en-US" sz="2000" dirty="0">
                <a:solidFill>
                  <a:schemeClr val="bg2">
                    <a:lumMod val="75000"/>
                  </a:schemeClr>
                </a:solidFill>
              </a:rPr>
              <a:t>There are many outliers in this column, and hence it is not ideal to delete these values. Binning would be recommended for the Annuity column to understand the nature of the many outliers present.</a:t>
            </a:r>
            <a:endParaRPr lang="en-IN" sz="2000" dirty="0">
              <a:solidFill>
                <a:schemeClr val="bg2">
                  <a:lumMod val="75000"/>
                </a:schemeClr>
              </a:solidFill>
            </a:endParaRPr>
          </a:p>
        </p:txBody>
      </p:sp>
      <p:sp>
        <p:nvSpPr>
          <p:cNvPr id="5" name="Rectangle 4">
            <a:extLst>
              <a:ext uri="{FF2B5EF4-FFF2-40B4-BE49-F238E27FC236}">
                <a16:creationId xmlns:a16="http://schemas.microsoft.com/office/drawing/2014/main" id="{4774602E-6F03-4ABA-ACA7-8AC8241C5225}"/>
              </a:ext>
            </a:extLst>
          </p:cNvPr>
          <p:cNvSpPr/>
          <p:nvPr/>
        </p:nvSpPr>
        <p:spPr>
          <a:xfrm>
            <a:off x="6745357" y="1501015"/>
            <a:ext cx="4439478" cy="30047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312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3EC5075A-530E-4899-B860-A210EB698D4E}"/>
              </a:ext>
            </a:extLst>
          </p:cNvPr>
          <p:cNvSpPr/>
          <p:nvPr/>
        </p:nvSpPr>
        <p:spPr>
          <a:xfrm>
            <a:off x="212035" y="0"/>
            <a:ext cx="6149009" cy="125895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FF0000"/>
                </a:solidFill>
              </a:rPr>
              <a:t>BOX PLOT for DAYS EMPLOYED</a:t>
            </a:r>
          </a:p>
        </p:txBody>
      </p:sp>
      <p:pic>
        <p:nvPicPr>
          <p:cNvPr id="3" name="Picture 2">
            <a:extLst>
              <a:ext uri="{FF2B5EF4-FFF2-40B4-BE49-F238E27FC236}">
                <a16:creationId xmlns:a16="http://schemas.microsoft.com/office/drawing/2014/main" id="{4AE998AE-4273-4C3E-9D31-25441A400ECA}"/>
              </a:ext>
            </a:extLst>
          </p:cNvPr>
          <p:cNvPicPr>
            <a:picLocks noChangeAspect="1"/>
          </p:cNvPicPr>
          <p:nvPr/>
        </p:nvPicPr>
        <p:blipFill>
          <a:blip r:embed="rId2"/>
          <a:stretch>
            <a:fillRect/>
          </a:stretch>
        </p:blipFill>
        <p:spPr>
          <a:xfrm>
            <a:off x="336687" y="1540771"/>
            <a:ext cx="4301573" cy="3309524"/>
          </a:xfrm>
          <a:prstGeom prst="rect">
            <a:avLst/>
          </a:prstGeom>
        </p:spPr>
      </p:pic>
      <p:sp>
        <p:nvSpPr>
          <p:cNvPr id="4" name="TextBox 3">
            <a:extLst>
              <a:ext uri="{FF2B5EF4-FFF2-40B4-BE49-F238E27FC236}">
                <a16:creationId xmlns:a16="http://schemas.microsoft.com/office/drawing/2014/main" id="{16AF7FF7-1D59-46FF-AFDB-5674F0EE992A}"/>
              </a:ext>
            </a:extLst>
          </p:cNvPr>
          <p:cNvSpPr txBox="1"/>
          <p:nvPr/>
        </p:nvSpPr>
        <p:spPr>
          <a:xfrm>
            <a:off x="6361044" y="1540770"/>
            <a:ext cx="339255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maximum entry is 365243 days (</a:t>
            </a:r>
            <a:r>
              <a:rPr lang="en-US" dirty="0" err="1"/>
              <a:t>i.e</a:t>
            </a:r>
            <a:r>
              <a:rPr lang="en-US" dirty="0"/>
              <a:t>, 1000 years of employment) which is impossible and an extreme outlier which needs to be removed.</a:t>
            </a:r>
          </a:p>
          <a:p>
            <a:pPr marL="285750" indent="-285750">
              <a:buFont typeface="Arial" panose="020B0604020202020204" pitchFamily="34" charset="0"/>
              <a:buChar char="•"/>
            </a:pPr>
            <a:r>
              <a:rPr lang="en-US" dirty="0"/>
              <a:t>The number of outliers with an incorrect entry in this column are significant enough to affect our analysis. We recommend changing these values to </a:t>
            </a:r>
            <a:r>
              <a:rPr lang="en-US" dirty="0" err="1"/>
              <a:t>np.Nan</a:t>
            </a:r>
            <a:r>
              <a:rPr lang="en-US" dirty="0"/>
              <a:t>.</a:t>
            </a:r>
          </a:p>
          <a:p>
            <a:endParaRPr lang="en-IN" dirty="0"/>
          </a:p>
        </p:txBody>
      </p:sp>
      <p:sp>
        <p:nvSpPr>
          <p:cNvPr id="5" name="Rectangle 4">
            <a:extLst>
              <a:ext uri="{FF2B5EF4-FFF2-40B4-BE49-F238E27FC236}">
                <a16:creationId xmlns:a16="http://schemas.microsoft.com/office/drawing/2014/main" id="{07D0274E-6E88-496C-8C60-A3E847D2111C}"/>
              </a:ext>
            </a:extLst>
          </p:cNvPr>
          <p:cNvSpPr/>
          <p:nvPr/>
        </p:nvSpPr>
        <p:spPr>
          <a:xfrm>
            <a:off x="6361044" y="1342508"/>
            <a:ext cx="3750365" cy="369331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850761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738</TotalTime>
  <Words>1294</Words>
  <Application>Microsoft Office PowerPoint</Application>
  <PresentationFormat>Widescreen</PresentationFormat>
  <Paragraphs>103</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Arial Narrow</vt:lpstr>
      <vt:lpstr>Calibri Light</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Parichita</dc:creator>
  <cp:lastModifiedBy>Parichita</cp:lastModifiedBy>
  <cp:revision>30</cp:revision>
  <dcterms:created xsi:type="dcterms:W3CDTF">2021-07-06T07:16:18Z</dcterms:created>
  <dcterms:modified xsi:type="dcterms:W3CDTF">2021-07-06T19:35:11Z</dcterms:modified>
</cp:coreProperties>
</file>